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9"/>
  </p:notesMasterIdLst>
  <p:sldIdLst>
    <p:sldId id="256" r:id="rId2"/>
    <p:sldId id="285" r:id="rId3"/>
    <p:sldId id="286" r:id="rId4"/>
    <p:sldId id="287" r:id="rId5"/>
    <p:sldId id="288" r:id="rId6"/>
    <p:sldId id="289" r:id="rId7"/>
    <p:sldId id="258" r:id="rId8"/>
    <p:sldId id="257" r:id="rId9"/>
    <p:sldId id="269" r:id="rId10"/>
    <p:sldId id="270" r:id="rId11"/>
    <p:sldId id="271" r:id="rId12"/>
    <p:sldId id="274" r:id="rId13"/>
    <p:sldId id="272" r:id="rId14"/>
    <p:sldId id="273" r:id="rId15"/>
    <p:sldId id="275" r:id="rId16"/>
    <p:sldId id="281" r:id="rId17"/>
    <p:sldId id="282" r:id="rId18"/>
    <p:sldId id="283" r:id="rId19"/>
    <p:sldId id="284" r:id="rId20"/>
    <p:sldId id="316" r:id="rId21"/>
    <p:sldId id="259" r:id="rId22"/>
    <p:sldId id="292" r:id="rId23"/>
    <p:sldId id="294" r:id="rId24"/>
    <p:sldId id="295" r:id="rId25"/>
    <p:sldId id="261" r:id="rId26"/>
    <p:sldId id="291" r:id="rId27"/>
    <p:sldId id="296" r:id="rId28"/>
    <p:sldId id="302" r:id="rId29"/>
    <p:sldId id="303" r:id="rId30"/>
    <p:sldId id="304" r:id="rId31"/>
    <p:sldId id="317" r:id="rId32"/>
    <p:sldId id="299" r:id="rId33"/>
    <p:sldId id="300" r:id="rId34"/>
    <p:sldId id="301" r:id="rId35"/>
    <p:sldId id="310" r:id="rId36"/>
    <p:sldId id="311" r:id="rId37"/>
    <p:sldId id="312" r:id="rId38"/>
    <p:sldId id="306" r:id="rId39"/>
    <p:sldId id="307" r:id="rId40"/>
    <p:sldId id="308" r:id="rId41"/>
    <p:sldId id="309" r:id="rId42"/>
    <p:sldId id="313" r:id="rId43"/>
    <p:sldId id="314" r:id="rId44"/>
    <p:sldId id="315" r:id="rId45"/>
    <p:sldId id="262" r:id="rId46"/>
    <p:sldId id="279" r:id="rId47"/>
    <p:sldId id="278" r:id="rId48"/>
    <p:sldId id="277" r:id="rId49"/>
    <p:sldId id="305" r:id="rId50"/>
    <p:sldId id="293" r:id="rId51"/>
    <p:sldId id="263" r:id="rId52"/>
    <p:sldId id="267" r:id="rId53"/>
    <p:sldId id="318" r:id="rId54"/>
    <p:sldId id="319" r:id="rId55"/>
    <p:sldId id="321" r:id="rId56"/>
    <p:sldId id="322" r:id="rId57"/>
    <p:sldId id="320" r:id="rId58"/>
    <p:sldId id="323" r:id="rId59"/>
    <p:sldId id="324" r:id="rId60"/>
    <p:sldId id="326" r:id="rId61"/>
    <p:sldId id="325" r:id="rId62"/>
    <p:sldId id="327" r:id="rId63"/>
    <p:sldId id="328" r:id="rId64"/>
    <p:sldId id="331" r:id="rId65"/>
    <p:sldId id="329" r:id="rId66"/>
    <p:sldId id="330" r:id="rId67"/>
    <p:sldId id="332" r:id="rId68"/>
    <p:sldId id="333" r:id="rId69"/>
    <p:sldId id="335" r:id="rId70"/>
    <p:sldId id="336" r:id="rId71"/>
    <p:sldId id="339" r:id="rId72"/>
    <p:sldId id="340" r:id="rId73"/>
    <p:sldId id="343" r:id="rId74"/>
    <p:sldId id="344" r:id="rId75"/>
    <p:sldId id="345" r:id="rId76"/>
    <p:sldId id="346" r:id="rId77"/>
    <p:sldId id="268"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8085"/>
    <a:srgbClr val="000000"/>
    <a:srgbClr val="445583"/>
    <a:srgbClr val="6076B4"/>
    <a:srgbClr val="5C7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292"/>
    <p:restoredTop sz="92730"/>
  </p:normalViewPr>
  <p:slideViewPr>
    <p:cSldViewPr>
      <p:cViewPr varScale="1">
        <p:scale>
          <a:sx n="83" d="100"/>
          <a:sy n="83" d="100"/>
        </p:scale>
        <p:origin x="200" y="7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E783EF-B4EE-44DC-8D26-54385D3CFD1E}" type="datetimeFigureOut">
              <a:rPr lang="en-US" smtClean="0"/>
              <a:t>12/2/16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FE7B98-EE33-428C-8945-0C40C1C09D0C}" type="slidenum">
              <a:rPr lang="en-US" smtClean="0"/>
              <a:t>‹#›</a:t>
            </a:fld>
            <a:endParaRPr lang="en-US"/>
          </a:p>
        </p:txBody>
      </p:sp>
    </p:spTree>
    <p:extLst>
      <p:ext uri="{BB962C8B-B14F-4D97-AF65-F5344CB8AC3E}">
        <p14:creationId xmlns:p14="http://schemas.microsoft.com/office/powerpoint/2010/main" val="58973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E7B98-EE33-428C-8945-0C40C1C09D0C}" type="slidenum">
              <a:rPr lang="en-US" smtClean="0"/>
              <a:t>9</a:t>
            </a:fld>
            <a:endParaRPr lang="en-US"/>
          </a:p>
        </p:txBody>
      </p:sp>
    </p:spTree>
    <p:extLst>
      <p:ext uri="{BB962C8B-B14F-4D97-AF65-F5344CB8AC3E}">
        <p14:creationId xmlns:p14="http://schemas.microsoft.com/office/powerpoint/2010/main" val="197985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E7B98-EE33-428C-8945-0C40C1C09D0C}" type="slidenum">
              <a:rPr lang="en-US" smtClean="0"/>
              <a:t>23</a:t>
            </a:fld>
            <a:endParaRPr lang="en-US"/>
          </a:p>
        </p:txBody>
      </p:sp>
    </p:spTree>
    <p:extLst>
      <p:ext uri="{BB962C8B-B14F-4D97-AF65-F5344CB8AC3E}">
        <p14:creationId xmlns:p14="http://schemas.microsoft.com/office/powerpoint/2010/main" val="1472687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E7B98-EE33-428C-8945-0C40C1C09D0C}" type="slidenum">
              <a:rPr lang="en-US" smtClean="0"/>
              <a:t>44</a:t>
            </a:fld>
            <a:endParaRPr lang="en-US"/>
          </a:p>
        </p:txBody>
      </p:sp>
    </p:spTree>
    <p:extLst>
      <p:ext uri="{BB962C8B-B14F-4D97-AF65-F5344CB8AC3E}">
        <p14:creationId xmlns:p14="http://schemas.microsoft.com/office/powerpoint/2010/main" val="535120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E7B98-EE33-428C-8945-0C40C1C09D0C}" type="slidenum">
              <a:rPr lang="en-US" smtClean="0"/>
              <a:t>61</a:t>
            </a:fld>
            <a:endParaRPr lang="en-US"/>
          </a:p>
        </p:txBody>
      </p:sp>
    </p:spTree>
    <p:extLst>
      <p:ext uri="{BB962C8B-B14F-4D97-AF65-F5344CB8AC3E}">
        <p14:creationId xmlns:p14="http://schemas.microsoft.com/office/powerpoint/2010/main" val="169451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E7B98-EE33-428C-8945-0C40C1C09D0C}" type="slidenum">
              <a:rPr lang="en-US" smtClean="0"/>
              <a:t>65</a:t>
            </a:fld>
            <a:endParaRPr lang="en-US"/>
          </a:p>
        </p:txBody>
      </p:sp>
    </p:spTree>
    <p:extLst>
      <p:ext uri="{BB962C8B-B14F-4D97-AF65-F5344CB8AC3E}">
        <p14:creationId xmlns:p14="http://schemas.microsoft.com/office/powerpoint/2010/main" val="374822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E7B98-EE33-428C-8945-0C40C1C09D0C}" type="slidenum">
              <a:rPr lang="en-US" smtClean="0"/>
              <a:t>66</a:t>
            </a:fld>
            <a:endParaRPr lang="en-US"/>
          </a:p>
        </p:txBody>
      </p:sp>
    </p:spTree>
    <p:extLst>
      <p:ext uri="{BB962C8B-B14F-4D97-AF65-F5344CB8AC3E}">
        <p14:creationId xmlns:p14="http://schemas.microsoft.com/office/powerpoint/2010/main" val="367215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FE7B98-EE33-428C-8945-0C40C1C09D0C}" type="slidenum">
              <a:rPr lang="en-US" smtClean="0"/>
              <a:t>71</a:t>
            </a:fld>
            <a:endParaRPr lang="en-US"/>
          </a:p>
        </p:txBody>
      </p:sp>
    </p:spTree>
    <p:extLst>
      <p:ext uri="{BB962C8B-B14F-4D97-AF65-F5344CB8AC3E}">
        <p14:creationId xmlns:p14="http://schemas.microsoft.com/office/powerpoint/2010/main" val="42912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0A11F4E-570C-4A00-884E-58CEA6655E4B}" type="datetimeFigureOut">
              <a:rPr lang="en-US" smtClean="0"/>
              <a:t>12/2/16</a:t>
            </a:fld>
            <a:endParaRPr lang="en-US"/>
          </a:p>
        </p:txBody>
      </p:sp>
      <p:sp>
        <p:nvSpPr>
          <p:cNvPr id="8" name="Slide Number Placeholder 7"/>
          <p:cNvSpPr>
            <a:spLocks noGrp="1"/>
          </p:cNvSpPr>
          <p:nvPr>
            <p:ph type="sldNum" sz="quarter" idx="11"/>
          </p:nvPr>
        </p:nvSpPr>
        <p:spPr/>
        <p:txBody>
          <a:bodyPr/>
          <a:lstStyle/>
          <a:p>
            <a:fld id="{E449D920-B116-4644-B8F9-3847B5291E5C}"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11F4E-570C-4A00-884E-58CEA6655E4B}" type="datetimeFigureOut">
              <a:rPr lang="en-US" smtClean="0"/>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49D920-B116-4644-B8F9-3847B5291E5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11F4E-570C-4A00-884E-58CEA6655E4B}" type="datetimeFigureOut">
              <a:rPr lang="en-US" smtClean="0"/>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49D920-B116-4644-B8F9-3847B5291E5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A11F4E-570C-4A00-884E-58CEA6655E4B}" type="datetimeFigureOut">
              <a:rPr lang="en-US" smtClean="0"/>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49D920-B116-4644-B8F9-3847B5291E5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A11F4E-570C-4A00-884E-58CEA6655E4B}" type="datetimeFigureOut">
              <a:rPr lang="en-US" smtClean="0"/>
              <a:t>12/2/16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49D920-B116-4644-B8F9-3847B5291E5C}"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A11F4E-570C-4A00-884E-58CEA6655E4B}" type="datetimeFigureOut">
              <a:rPr lang="en-US" smtClean="0"/>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49D920-B116-4644-B8F9-3847B5291E5C}"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0A11F4E-570C-4A00-884E-58CEA6655E4B}" type="datetimeFigureOut">
              <a:rPr lang="en-US" smtClean="0"/>
              <a:t>12/2/16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49D920-B116-4644-B8F9-3847B5291E5C}"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A11F4E-570C-4A00-884E-58CEA6655E4B}" type="datetimeFigureOut">
              <a:rPr lang="en-US" smtClean="0"/>
              <a:t>12/2/16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49D920-B116-4644-B8F9-3847B5291E5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A11F4E-570C-4A00-884E-58CEA6655E4B}" type="datetimeFigureOut">
              <a:rPr lang="en-US" smtClean="0"/>
              <a:t>12/2/16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49D920-B116-4644-B8F9-3847B5291E5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A11F4E-570C-4A00-884E-58CEA6655E4B}" type="datetimeFigureOut">
              <a:rPr lang="en-US" smtClean="0"/>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49D920-B116-4644-B8F9-3847B5291E5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A11F4E-570C-4A00-884E-58CEA6655E4B}" type="datetimeFigureOut">
              <a:rPr lang="en-US" smtClean="0"/>
              <a:t>12/2/16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49D920-B116-4644-B8F9-3847B5291E5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30A11F4E-570C-4A00-884E-58CEA6655E4B}" type="datetimeFigureOut">
              <a:rPr lang="en-US" smtClean="0"/>
              <a:t>12/2/16</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E449D920-B116-4644-B8F9-3847B5291E5C}"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5.png"/><Relationship Id="rId5"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0.png"/><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23.pn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2.png"/></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Structures &amp; Algorithm Analysis</a:t>
            </a:r>
          </a:p>
        </p:txBody>
      </p:sp>
      <p:sp>
        <p:nvSpPr>
          <p:cNvPr id="3" name="Subtitle 2"/>
          <p:cNvSpPr>
            <a:spLocks noGrp="1"/>
          </p:cNvSpPr>
          <p:nvPr>
            <p:ph type="subTitle" idx="1"/>
          </p:nvPr>
        </p:nvSpPr>
        <p:spPr/>
        <p:txBody>
          <a:bodyPr/>
          <a:lstStyle/>
          <a:p>
            <a:r>
              <a:rPr lang="en-US" dirty="0"/>
              <a:t>Big-OH, Runtime Analysis</a:t>
            </a:r>
          </a:p>
        </p:txBody>
      </p:sp>
    </p:spTree>
    <p:extLst>
      <p:ext uri="{BB962C8B-B14F-4D97-AF65-F5344CB8AC3E}">
        <p14:creationId xmlns:p14="http://schemas.microsoft.com/office/powerpoint/2010/main" val="1603226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Quadratic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953000" cy="4525963"/>
              </a:xfrm>
            </p:spPr>
            <p:txBody>
              <a:bodyPr>
                <a:normAutofit fontScale="92500" lnSpcReduction="10000"/>
              </a:bodyPr>
              <a:lstStyle/>
              <a:p>
                <a:r>
                  <a:rPr lang="en-US" b="1" dirty="0"/>
                  <a:t>Linear</a:t>
                </a:r>
              </a:p>
              <a:p>
                <a:pPr lvl="1"/>
                <a:r>
                  <a:rPr lang="en-US" dirty="0"/>
                  <a:t>Work done grows linearly with input size</a:t>
                </a:r>
              </a:p>
              <a:p>
                <a:pPr lvl="1"/>
                <a:r>
                  <a:rPr lang="en-US" dirty="0"/>
                  <a:t>This is an ideal runtime function</a:t>
                </a:r>
              </a:p>
              <a:p>
                <a:pPr lvl="2"/>
                <a:r>
                  <a:rPr lang="en-US" dirty="0"/>
                  <a:t>Efficient!</a:t>
                </a:r>
              </a:p>
              <a:p>
                <a:pPr lvl="1"/>
                <a:r>
                  <a:rPr lang="en-US" dirty="0"/>
                  <a:t>Form: </a:t>
                </a:r>
                <a14:m>
                  <m:oMath xmlns:m="http://schemas.openxmlformats.org/officeDocument/2006/math">
                    <m:r>
                      <a:rPr lang="en-US" sz="1700" i="1">
                        <a:latin typeface="Cambria Math"/>
                        <a:cs typeface="Courier New" panose="02070309020205020404" pitchFamily="49" charset="0"/>
                      </a:rPr>
                      <m:t>𝑓</m:t>
                    </m:r>
                    <m:d>
                      <m:dPr>
                        <m:ctrlPr>
                          <a:rPr lang="en-US" sz="1700" i="1">
                            <a:latin typeface="Cambria Math" charset="0"/>
                            <a:cs typeface="Courier New" panose="02070309020205020404" pitchFamily="49" charset="0"/>
                          </a:rPr>
                        </m:ctrlPr>
                      </m:dPr>
                      <m:e>
                        <m:r>
                          <a:rPr lang="en-US" sz="1700" i="1">
                            <a:latin typeface="Cambria Math"/>
                            <a:cs typeface="Courier New" panose="02070309020205020404" pitchFamily="49" charset="0"/>
                          </a:rPr>
                          <m:t>𝑛</m:t>
                        </m:r>
                      </m:e>
                    </m:d>
                    <m:r>
                      <a:rPr lang="en-US" sz="1700" i="1">
                        <a:latin typeface="Cambria Math"/>
                        <a:cs typeface="Courier New" panose="02070309020205020404" pitchFamily="49" charset="0"/>
                      </a:rPr>
                      <m:t>= </m:t>
                    </m:r>
                    <m:r>
                      <a:rPr lang="en-US" sz="1700" i="1">
                        <a:latin typeface="Cambria Math"/>
                        <a:cs typeface="Courier New" panose="02070309020205020404" pitchFamily="49" charset="0"/>
                      </a:rPr>
                      <m:t>𝑎𝑛</m:t>
                    </m:r>
                    <m:r>
                      <a:rPr lang="en-US" sz="1700" i="1">
                        <a:latin typeface="Cambria Math"/>
                        <a:cs typeface="Courier New" panose="02070309020205020404" pitchFamily="49" charset="0"/>
                      </a:rPr>
                      <m:t>+</m:t>
                    </m:r>
                    <m:r>
                      <a:rPr lang="en-US" sz="1700" i="1">
                        <a:latin typeface="Cambria Math"/>
                        <a:cs typeface="Courier New" panose="02070309020205020404" pitchFamily="49" charset="0"/>
                      </a:rPr>
                      <m:t>𝑏</m:t>
                    </m:r>
                  </m:oMath>
                </a14:m>
                <a:endParaRPr lang="en-US" sz="1700" dirty="0">
                  <a:cs typeface="Courier New" panose="02070309020205020404" pitchFamily="49" charset="0"/>
                </a:endParaRPr>
              </a:p>
              <a:p>
                <a:pPr lvl="2"/>
                <a:r>
                  <a:rPr lang="en-US" sz="1500" dirty="0"/>
                  <a:t>a, b are constants</a:t>
                </a:r>
                <a:endParaRPr lang="en-US" sz="1700" dirty="0"/>
              </a:p>
              <a:p>
                <a:endParaRPr lang="en-US" dirty="0"/>
              </a:p>
              <a:p>
                <a:endParaRPr lang="en-US" dirty="0"/>
              </a:p>
              <a:p>
                <a:r>
                  <a:rPr lang="en-US" b="1" dirty="0"/>
                  <a:t>Quadratic</a:t>
                </a:r>
              </a:p>
              <a:p>
                <a:pPr lvl="1"/>
                <a:r>
                  <a:rPr lang="en-US" dirty="0"/>
                  <a:t>Grows rapidly over time</a:t>
                </a:r>
              </a:p>
              <a:p>
                <a:pPr lvl="1"/>
                <a:r>
                  <a:rPr lang="en-US" dirty="0"/>
                  <a:t>When modeling an algorithm, this represents an inefficient design</a:t>
                </a:r>
              </a:p>
              <a:p>
                <a:pPr lvl="1"/>
                <a:r>
                  <a:rPr lang="en-US" dirty="0"/>
                  <a:t>Algorithms with this runtime will need to limit the size of inputs</a:t>
                </a:r>
              </a:p>
              <a:p>
                <a:pPr lvl="1"/>
                <a:r>
                  <a:rPr lang="en-US" dirty="0"/>
                  <a:t>Form: </a:t>
                </a:r>
                <a14:m>
                  <m:oMath xmlns:m="http://schemas.openxmlformats.org/officeDocument/2006/math">
                    <m:r>
                      <a:rPr lang="en-US" sz="1700" i="1">
                        <a:latin typeface="Cambria Math"/>
                        <a:cs typeface="Courier New" panose="02070309020205020404" pitchFamily="49" charset="0"/>
                      </a:rPr>
                      <m:t>𝑓</m:t>
                    </m:r>
                    <m:d>
                      <m:dPr>
                        <m:ctrlPr>
                          <a:rPr lang="en-US" sz="1700" i="1">
                            <a:latin typeface="Cambria Math" charset="0"/>
                            <a:cs typeface="Courier New" panose="02070309020205020404" pitchFamily="49" charset="0"/>
                          </a:rPr>
                        </m:ctrlPr>
                      </m:dPr>
                      <m:e>
                        <m:r>
                          <a:rPr lang="en-US" sz="1700" i="1">
                            <a:latin typeface="Cambria Math"/>
                            <a:cs typeface="Courier New" panose="02070309020205020404" pitchFamily="49" charset="0"/>
                          </a:rPr>
                          <m:t>𝑛</m:t>
                        </m:r>
                      </m:e>
                    </m:d>
                    <m:r>
                      <a:rPr lang="en-US" sz="1700" i="1">
                        <a:latin typeface="Cambria Math"/>
                        <a:cs typeface="Courier New" panose="02070309020205020404" pitchFamily="49" charset="0"/>
                      </a:rPr>
                      <m:t>=</m:t>
                    </m:r>
                    <m:r>
                      <a:rPr lang="en-US" sz="1700" i="1">
                        <a:latin typeface="Cambria Math"/>
                        <a:cs typeface="Courier New" panose="02070309020205020404" pitchFamily="49" charset="0"/>
                      </a:rPr>
                      <m:t>𝑎</m:t>
                    </m:r>
                    <m:sSup>
                      <m:sSupPr>
                        <m:ctrlPr>
                          <a:rPr lang="en-US" sz="1700" i="1">
                            <a:latin typeface="Cambria Math" charset="0"/>
                            <a:cs typeface="Courier New" panose="02070309020205020404" pitchFamily="49" charset="0"/>
                          </a:rPr>
                        </m:ctrlPr>
                      </m:sSupPr>
                      <m:e>
                        <m:r>
                          <a:rPr lang="en-US" sz="1700" i="1">
                            <a:latin typeface="Cambria Math"/>
                            <a:cs typeface="Courier New" panose="02070309020205020404" pitchFamily="49" charset="0"/>
                          </a:rPr>
                          <m:t>𝑛</m:t>
                        </m:r>
                      </m:e>
                      <m:sup>
                        <m:r>
                          <a:rPr lang="en-US" sz="1700" i="1">
                            <a:latin typeface="Cambria Math"/>
                            <a:cs typeface="Courier New" panose="02070309020205020404" pitchFamily="49" charset="0"/>
                          </a:rPr>
                          <m:t>2</m:t>
                        </m:r>
                      </m:sup>
                    </m:sSup>
                    <m:r>
                      <a:rPr lang="en-US" sz="1700" i="1">
                        <a:latin typeface="Cambria Math"/>
                        <a:cs typeface="Courier New" panose="02070309020205020404" pitchFamily="49" charset="0"/>
                      </a:rPr>
                      <m:t>+</m:t>
                    </m:r>
                    <m:r>
                      <a:rPr lang="en-US" sz="1700" i="1">
                        <a:latin typeface="Cambria Math"/>
                        <a:cs typeface="Courier New" panose="02070309020205020404" pitchFamily="49" charset="0"/>
                      </a:rPr>
                      <m:t>𝑏𝑛</m:t>
                    </m:r>
                    <m:r>
                      <a:rPr lang="en-US" sz="1700" i="1">
                        <a:latin typeface="Cambria Math"/>
                        <a:cs typeface="Courier New" panose="02070309020205020404" pitchFamily="49" charset="0"/>
                      </a:rPr>
                      <m:t>+</m:t>
                    </m:r>
                    <m:r>
                      <a:rPr lang="en-US" sz="1700" i="1">
                        <a:latin typeface="Cambria Math"/>
                        <a:cs typeface="Courier New" panose="02070309020205020404" pitchFamily="49" charset="0"/>
                      </a:rPr>
                      <m:t>𝑐</m:t>
                    </m:r>
                  </m:oMath>
                </a14:m>
                <a:endParaRPr lang="en-US" sz="1700" dirty="0">
                  <a:cs typeface="Courier New" panose="02070309020205020404" pitchFamily="49" charset="0"/>
                </a:endParaRPr>
              </a:p>
              <a:p>
                <a:pPr lvl="2"/>
                <a:r>
                  <a:rPr lang="en-US" sz="1500" dirty="0"/>
                  <a:t>a, b, c are constants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953000" cy="4525963"/>
              </a:xfrm>
              <a:blipFill rotWithShape="0">
                <a:blip r:embed="rId2"/>
                <a:stretch>
                  <a:fillRect l="-1353" t="-1617" r="-1230"/>
                </a:stretch>
              </a:blipFill>
            </p:spPr>
            <p:txBody>
              <a:bodyPr/>
              <a:lstStyle/>
              <a:p>
                <a:r>
                  <a:rPr lang="en-US">
                    <a:noFill/>
                  </a:rPr>
                  <a:t> </a:t>
                </a:r>
              </a:p>
            </p:txBody>
          </p:sp>
        </mc:Fallback>
      </mc:AlternateContent>
      <p:grpSp>
        <p:nvGrpSpPr>
          <p:cNvPr id="4" name="Group 3"/>
          <p:cNvGrpSpPr/>
          <p:nvPr/>
        </p:nvGrpSpPr>
        <p:grpSpPr>
          <a:xfrm>
            <a:off x="6172200" y="1681843"/>
            <a:ext cx="2057400" cy="1817914"/>
            <a:chOff x="984197" y="2075970"/>
            <a:chExt cx="2057400" cy="1817914"/>
          </a:xfrm>
        </p:grpSpPr>
        <p:cxnSp>
          <p:nvCxnSpPr>
            <p:cNvPr id="5" name="Straight Connector 4"/>
            <p:cNvCxnSpPr/>
            <p:nvPr/>
          </p:nvCxnSpPr>
          <p:spPr>
            <a:xfrm>
              <a:off x="1136597" y="20759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984197" y="3741484"/>
              <a:ext cx="1981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22510" y="2685570"/>
              <a:ext cx="1919087"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00200" y="2286000"/>
              <a:ext cx="641522" cy="307777"/>
            </a:xfrm>
            <a:prstGeom prst="rect">
              <a:avLst/>
            </a:prstGeom>
            <a:noFill/>
          </p:spPr>
          <p:txBody>
            <a:bodyPr wrap="none" rtlCol="0">
              <a:spAutoFit/>
            </a:bodyPr>
            <a:lstStyle/>
            <a:p>
              <a:r>
                <a:rPr lang="en-US" sz="1400" dirty="0">
                  <a:solidFill>
                    <a:schemeClr val="tx2"/>
                  </a:solidFill>
                </a:rPr>
                <a:t>linear</a:t>
              </a:r>
            </a:p>
          </p:txBody>
        </p:sp>
      </p:grpSp>
      <p:grpSp>
        <p:nvGrpSpPr>
          <p:cNvPr id="9" name="Group 8"/>
          <p:cNvGrpSpPr/>
          <p:nvPr/>
        </p:nvGrpSpPr>
        <p:grpSpPr>
          <a:xfrm>
            <a:off x="4620025" y="2277546"/>
            <a:ext cx="3505200" cy="3730598"/>
            <a:chOff x="2057400" y="170970"/>
            <a:chExt cx="3505200" cy="3730598"/>
          </a:xfrm>
        </p:grpSpPr>
        <p:cxnSp>
          <p:nvCxnSpPr>
            <p:cNvPr id="10" name="Straight Connector 9"/>
            <p:cNvCxnSpPr/>
            <p:nvPr/>
          </p:nvCxnSpPr>
          <p:spPr>
            <a:xfrm>
              <a:off x="3733800" y="2083654"/>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81400" y="3749168"/>
              <a:ext cx="19812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Arc 11"/>
            <p:cNvSpPr/>
            <p:nvPr/>
          </p:nvSpPr>
          <p:spPr>
            <a:xfrm flipV="1">
              <a:off x="2057400" y="170970"/>
              <a:ext cx="3200080" cy="3570514"/>
            </a:xfrm>
            <a:prstGeom prst="arc">
              <a:avLst>
                <a:gd name="adj1" fmla="val 16200000"/>
                <a:gd name="adj2" fmla="val 214252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3962400" y="2277546"/>
              <a:ext cx="946093" cy="307777"/>
            </a:xfrm>
            <a:prstGeom prst="rect">
              <a:avLst/>
            </a:prstGeom>
            <a:noFill/>
          </p:spPr>
          <p:txBody>
            <a:bodyPr wrap="none" rtlCol="0">
              <a:spAutoFit/>
            </a:bodyPr>
            <a:lstStyle/>
            <a:p>
              <a:r>
                <a:rPr lang="en-US" sz="1400" dirty="0">
                  <a:solidFill>
                    <a:schemeClr val="tx2"/>
                  </a:solidFill>
                </a:rPr>
                <a:t>quadratic</a:t>
              </a:r>
            </a:p>
          </p:txBody>
        </p:sp>
      </p:grpSp>
    </p:spTree>
    <p:extLst>
      <p:ext uri="{BB962C8B-B14F-4D97-AF65-F5344CB8AC3E}">
        <p14:creationId xmlns:p14="http://schemas.microsoft.com/office/powerpoint/2010/main" val="9519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638800" cy="4525963"/>
              </a:xfrm>
            </p:spPr>
            <p:txBody>
              <a:bodyPr/>
              <a:lstStyle/>
              <a:p>
                <a:r>
                  <a:rPr lang="en-US" dirty="0"/>
                  <a:t>Grows extremely fast, even for small inputs</a:t>
                </a:r>
              </a:p>
              <a:p>
                <a:r>
                  <a:rPr lang="en-US" dirty="0"/>
                  <a:t>Often used to represent difficult problems such as:</a:t>
                </a:r>
              </a:p>
              <a:p>
                <a:pPr lvl="1"/>
                <a:r>
                  <a:rPr lang="en-US" dirty="0"/>
                  <a:t>Counting combinations of elements</a:t>
                </a:r>
              </a:p>
              <a:p>
                <a:pPr lvl="1"/>
                <a:r>
                  <a:rPr lang="en-US" dirty="0"/>
                  <a:t>Enumerating subsets</a:t>
                </a:r>
              </a:p>
              <a:p>
                <a:r>
                  <a:rPr lang="en-US" dirty="0"/>
                  <a:t>Form: </a:t>
                </a:r>
                <a14:m>
                  <m:oMath xmlns:m="http://schemas.openxmlformats.org/officeDocument/2006/math">
                    <m:sSup>
                      <m:sSupPr>
                        <m:ctrlPr>
                          <a:rPr lang="en-US" i="1">
                            <a:latin typeface="Cambria Math" charset="0"/>
                            <a:cs typeface="Courier New" panose="02070309020205020404" pitchFamily="49" charset="0"/>
                          </a:rPr>
                        </m:ctrlPr>
                      </m:sSupPr>
                      <m:e>
                        <m:r>
                          <a:rPr lang="en-US" i="1">
                            <a:latin typeface="Cambria Math"/>
                            <a:cs typeface="Courier New" panose="02070309020205020404" pitchFamily="49" charset="0"/>
                          </a:rPr>
                          <m:t>𝑓</m:t>
                        </m:r>
                        <m:d>
                          <m:dPr>
                            <m:ctrlPr>
                              <a:rPr lang="en-US" i="1">
                                <a:latin typeface="Cambria Math" charset="0"/>
                                <a:cs typeface="Courier New" panose="02070309020205020404" pitchFamily="49" charset="0"/>
                              </a:rPr>
                            </m:ctrlPr>
                          </m:dPr>
                          <m:e>
                            <m:r>
                              <a:rPr lang="en-US" i="1">
                                <a:latin typeface="Cambria Math"/>
                                <a:cs typeface="Courier New" panose="02070309020205020404" pitchFamily="49" charset="0"/>
                              </a:rPr>
                              <m:t>𝑛</m:t>
                            </m:r>
                          </m:e>
                        </m:d>
                        <m:r>
                          <a:rPr lang="en-US" i="1">
                            <a:latin typeface="Cambria Math"/>
                            <a:cs typeface="Courier New" panose="02070309020205020404" pitchFamily="49" charset="0"/>
                          </a:rPr>
                          <m:t>= </m:t>
                        </m:r>
                        <m:r>
                          <a:rPr lang="en-US" i="1">
                            <a:latin typeface="Cambria Math"/>
                            <a:cs typeface="Courier New" panose="02070309020205020404" pitchFamily="49" charset="0"/>
                          </a:rPr>
                          <m:t>𝑎𝑏</m:t>
                        </m:r>
                      </m:e>
                      <m:sup>
                        <m:r>
                          <a:rPr lang="en-US" i="1">
                            <a:latin typeface="Cambria Math"/>
                            <a:cs typeface="Courier New" panose="02070309020205020404" pitchFamily="49" charset="0"/>
                          </a:rPr>
                          <m:t>𝑛</m:t>
                        </m:r>
                      </m:sup>
                    </m:sSup>
                  </m:oMath>
                </a14:m>
                <a:endParaRPr lang="en-US" dirty="0"/>
              </a:p>
              <a:p>
                <a:pPr lvl="1"/>
                <a:r>
                  <a:rPr lang="en-US" dirty="0"/>
                  <a:t>a is constant</a:t>
                </a:r>
              </a:p>
              <a:p>
                <a:r>
                  <a:rPr lang="en-US" dirty="0"/>
                  <a:t>Important rules:</a:t>
                </a:r>
              </a:p>
              <a:p>
                <a:pPr lvl="1"/>
                <a14:m>
                  <m:oMath xmlns:m="http://schemas.openxmlformats.org/officeDocument/2006/math">
                    <m:sSup>
                      <m:sSupPr>
                        <m:ctrlPr>
                          <a:rPr lang="en-US" i="1" smtClean="0">
                            <a:solidFill>
                              <a:schemeClr val="tx2"/>
                            </a:solidFill>
                            <a:latin typeface="Cambria Math" charset="0"/>
                          </a:rPr>
                        </m:ctrlPr>
                      </m:sSupPr>
                      <m:e>
                        <m:r>
                          <a:rPr lang="en-US" b="0" i="1" smtClean="0">
                            <a:solidFill>
                              <a:schemeClr val="tx2"/>
                            </a:solidFill>
                            <a:latin typeface="Cambria Math"/>
                          </a:rPr>
                          <m:t>𝑎</m:t>
                        </m:r>
                      </m:e>
                      <m:sup>
                        <m:r>
                          <a:rPr lang="en-US" b="0" i="1" smtClean="0">
                            <a:solidFill>
                              <a:schemeClr val="tx2"/>
                            </a:solidFill>
                            <a:latin typeface="Cambria Math"/>
                          </a:rPr>
                          <m:t>𝑏</m:t>
                        </m:r>
                      </m:sup>
                    </m:sSup>
                    <m:r>
                      <a:rPr lang="en-US" b="0" i="1" smtClean="0">
                        <a:solidFill>
                          <a:schemeClr val="tx2"/>
                        </a:solidFill>
                        <a:latin typeface="Cambria Math"/>
                      </a:rPr>
                      <m:t>∗ </m:t>
                    </m:r>
                    <m:sSup>
                      <m:sSupPr>
                        <m:ctrlPr>
                          <a:rPr lang="en-US" b="0" i="1" smtClean="0">
                            <a:solidFill>
                              <a:schemeClr val="tx2"/>
                            </a:solidFill>
                            <a:latin typeface="Cambria Math" charset="0"/>
                          </a:rPr>
                        </m:ctrlPr>
                      </m:sSupPr>
                      <m:e>
                        <m:r>
                          <a:rPr lang="en-US" b="0" i="1" smtClean="0">
                            <a:solidFill>
                              <a:schemeClr val="tx2"/>
                            </a:solidFill>
                            <a:latin typeface="Cambria Math"/>
                          </a:rPr>
                          <m:t>𝑎</m:t>
                        </m:r>
                      </m:e>
                      <m:sup>
                        <m:r>
                          <a:rPr lang="en-US" b="0" i="1" smtClean="0">
                            <a:solidFill>
                              <a:schemeClr val="tx2"/>
                            </a:solidFill>
                            <a:latin typeface="Cambria Math"/>
                          </a:rPr>
                          <m:t>𝑐</m:t>
                        </m:r>
                      </m:sup>
                    </m:sSup>
                    <m:r>
                      <a:rPr lang="en-US" b="0" i="1" smtClean="0">
                        <a:solidFill>
                          <a:schemeClr val="tx2"/>
                        </a:solidFill>
                        <a:latin typeface="Cambria Math"/>
                      </a:rPr>
                      <m:t>= </m:t>
                    </m:r>
                    <m:sSup>
                      <m:sSupPr>
                        <m:ctrlPr>
                          <a:rPr lang="en-US" b="0" i="1" smtClean="0">
                            <a:solidFill>
                              <a:schemeClr val="tx2"/>
                            </a:solidFill>
                            <a:latin typeface="Cambria Math" charset="0"/>
                          </a:rPr>
                        </m:ctrlPr>
                      </m:sSupPr>
                      <m:e>
                        <m:r>
                          <a:rPr lang="en-US" b="0" i="1" smtClean="0">
                            <a:solidFill>
                              <a:schemeClr val="tx2"/>
                            </a:solidFill>
                            <a:latin typeface="Cambria Math"/>
                          </a:rPr>
                          <m:t>𝑎</m:t>
                        </m:r>
                      </m:e>
                      <m:sup>
                        <m:r>
                          <a:rPr lang="en-US" b="0" i="1" smtClean="0">
                            <a:solidFill>
                              <a:schemeClr val="tx2"/>
                            </a:solidFill>
                            <a:latin typeface="Cambria Math"/>
                          </a:rPr>
                          <m:t>𝑏</m:t>
                        </m:r>
                        <m:r>
                          <a:rPr lang="en-US" b="0" i="1" smtClean="0">
                            <a:solidFill>
                              <a:schemeClr val="tx2"/>
                            </a:solidFill>
                            <a:latin typeface="Cambria Math"/>
                          </a:rPr>
                          <m:t>+</m:t>
                        </m:r>
                        <m:r>
                          <a:rPr lang="en-US" b="0" i="1" smtClean="0">
                            <a:solidFill>
                              <a:schemeClr val="tx2"/>
                            </a:solidFill>
                            <a:latin typeface="Cambria Math"/>
                          </a:rPr>
                          <m:t>𝑐</m:t>
                        </m:r>
                      </m:sup>
                    </m:sSup>
                  </m:oMath>
                </a14:m>
                <a:endParaRPr lang="en-US" i="1" dirty="0">
                  <a:solidFill>
                    <a:schemeClr val="tx2"/>
                  </a:solidFill>
                  <a:latin typeface="Cambria Math"/>
                </a:endParaRPr>
              </a:p>
              <a:p>
                <a:pPr lvl="1"/>
                <a14:m>
                  <m:oMath xmlns:m="http://schemas.openxmlformats.org/officeDocument/2006/math">
                    <m:sSup>
                      <m:sSupPr>
                        <m:ctrlPr>
                          <a:rPr lang="en-US" i="1" smtClean="0">
                            <a:solidFill>
                              <a:schemeClr val="tx2"/>
                            </a:solidFill>
                            <a:latin typeface="Cambria Math" charset="0"/>
                          </a:rPr>
                        </m:ctrlPr>
                      </m:sSupPr>
                      <m:e>
                        <m:r>
                          <a:rPr lang="en-US" b="0" i="1" smtClean="0">
                            <a:solidFill>
                              <a:schemeClr val="tx2"/>
                            </a:solidFill>
                            <a:latin typeface="Cambria Math"/>
                          </a:rPr>
                          <m:t>𝑎</m:t>
                        </m:r>
                      </m:e>
                      <m:sup>
                        <m:r>
                          <a:rPr lang="en-US" b="0" i="1" smtClean="0">
                            <a:solidFill>
                              <a:schemeClr val="tx2"/>
                            </a:solidFill>
                            <a:latin typeface="Cambria Math"/>
                          </a:rPr>
                          <m:t>𝑏</m:t>
                        </m:r>
                      </m:sup>
                    </m:sSup>
                    <m:r>
                      <a:rPr lang="en-US" b="0" i="1" smtClean="0">
                        <a:solidFill>
                          <a:schemeClr val="tx2"/>
                        </a:solidFill>
                        <a:latin typeface="Cambria Math"/>
                      </a:rPr>
                      <m:t>+ </m:t>
                    </m:r>
                    <m:sSup>
                      <m:sSupPr>
                        <m:ctrlPr>
                          <a:rPr lang="en-US" b="0" i="1" smtClean="0">
                            <a:solidFill>
                              <a:schemeClr val="tx2"/>
                            </a:solidFill>
                            <a:latin typeface="Cambria Math" charset="0"/>
                          </a:rPr>
                        </m:ctrlPr>
                      </m:sSupPr>
                      <m:e>
                        <m:r>
                          <a:rPr lang="en-US" b="0" i="1" smtClean="0">
                            <a:solidFill>
                              <a:schemeClr val="tx2"/>
                            </a:solidFill>
                            <a:latin typeface="Cambria Math"/>
                          </a:rPr>
                          <m:t>𝑎</m:t>
                        </m:r>
                      </m:e>
                      <m:sup>
                        <m:r>
                          <a:rPr lang="en-US" b="0" i="1" smtClean="0">
                            <a:solidFill>
                              <a:schemeClr val="tx2"/>
                            </a:solidFill>
                            <a:latin typeface="Cambria Math"/>
                          </a:rPr>
                          <m:t>𝑏</m:t>
                        </m:r>
                      </m:sup>
                    </m:sSup>
                    <m:r>
                      <a:rPr lang="en-US" b="0" i="1" smtClean="0">
                        <a:solidFill>
                          <a:schemeClr val="tx2"/>
                        </a:solidFill>
                        <a:latin typeface="Cambria Math"/>
                      </a:rPr>
                      <m:t>=2</m:t>
                    </m:r>
                    <m:sSup>
                      <m:sSupPr>
                        <m:ctrlPr>
                          <a:rPr lang="en-US" b="0" i="1" smtClean="0">
                            <a:solidFill>
                              <a:schemeClr val="tx2"/>
                            </a:solidFill>
                            <a:latin typeface="Cambria Math" charset="0"/>
                          </a:rPr>
                        </m:ctrlPr>
                      </m:sSupPr>
                      <m:e>
                        <m:r>
                          <a:rPr lang="en-US" b="0" i="1" smtClean="0">
                            <a:solidFill>
                              <a:schemeClr val="tx2"/>
                            </a:solidFill>
                            <a:latin typeface="Cambria Math"/>
                          </a:rPr>
                          <m:t>𝑎</m:t>
                        </m:r>
                      </m:e>
                      <m:sup>
                        <m:r>
                          <a:rPr lang="en-US" b="0" i="1" smtClean="0">
                            <a:solidFill>
                              <a:schemeClr val="tx2"/>
                            </a:solidFill>
                            <a:latin typeface="Cambria Math"/>
                          </a:rPr>
                          <m:t>𝑏</m:t>
                        </m:r>
                      </m:sup>
                    </m:sSup>
                    <m:r>
                      <a:rPr lang="en-US" b="0" i="1" smtClean="0">
                        <a:solidFill>
                          <a:schemeClr val="tx2"/>
                        </a:solidFill>
                        <a:latin typeface="Cambria Math"/>
                        <a:ea typeface="Cambria Math"/>
                      </a:rPr>
                      <m:t>≠ </m:t>
                    </m:r>
                    <m:sSup>
                      <m:sSupPr>
                        <m:ctrlPr>
                          <a:rPr lang="en-US" b="0" i="1" smtClean="0">
                            <a:solidFill>
                              <a:schemeClr val="tx2"/>
                            </a:solidFill>
                            <a:latin typeface="Cambria Math" charset="0"/>
                            <a:ea typeface="Cambria Math"/>
                          </a:rPr>
                        </m:ctrlPr>
                      </m:sSupPr>
                      <m:e>
                        <m:r>
                          <a:rPr lang="en-US" b="0" i="1" smtClean="0">
                            <a:solidFill>
                              <a:schemeClr val="tx2"/>
                            </a:solidFill>
                            <a:latin typeface="Cambria Math"/>
                            <a:ea typeface="Cambria Math"/>
                          </a:rPr>
                          <m:t>𝑎</m:t>
                        </m:r>
                      </m:e>
                      <m:sup>
                        <m:r>
                          <a:rPr lang="en-US" b="0" i="1" smtClean="0">
                            <a:solidFill>
                              <a:schemeClr val="tx2"/>
                            </a:solidFill>
                            <a:latin typeface="Cambria Math"/>
                            <a:ea typeface="Cambria Math"/>
                          </a:rPr>
                          <m:t>2</m:t>
                        </m:r>
                        <m:r>
                          <a:rPr lang="en-US" b="0" i="1" smtClean="0">
                            <a:solidFill>
                              <a:schemeClr val="tx2"/>
                            </a:solidFill>
                            <a:latin typeface="Cambria Math"/>
                            <a:ea typeface="Cambria Math"/>
                          </a:rPr>
                          <m:t>𝑏</m:t>
                        </m:r>
                      </m:sup>
                    </m:sSup>
                  </m:oMath>
                </a14:m>
                <a:endParaRPr lang="en-US" dirty="0">
                  <a:solidFill>
                    <a:schemeClr val="tx2"/>
                  </a:solidFill>
                </a:endParaRPr>
              </a:p>
              <a:p>
                <a:pPr lvl="1"/>
                <a14:m>
                  <m:oMath xmlns:m="http://schemas.openxmlformats.org/officeDocument/2006/math">
                    <m:sSup>
                      <m:sSupPr>
                        <m:ctrlPr>
                          <a:rPr lang="en-US" i="1" smtClean="0">
                            <a:solidFill>
                              <a:schemeClr val="tx2"/>
                            </a:solidFill>
                            <a:latin typeface="Cambria Math" charset="0"/>
                          </a:rPr>
                        </m:ctrlPr>
                      </m:sSupPr>
                      <m:e>
                        <m:r>
                          <a:rPr lang="en-US" i="1">
                            <a:solidFill>
                              <a:schemeClr val="tx2"/>
                            </a:solidFill>
                            <a:latin typeface="Cambria Math"/>
                          </a:rPr>
                          <m:t>(</m:t>
                        </m:r>
                        <m:sSup>
                          <m:sSupPr>
                            <m:ctrlPr>
                              <a:rPr lang="en-US" i="1">
                                <a:solidFill>
                                  <a:schemeClr val="tx2"/>
                                </a:solidFill>
                                <a:latin typeface="Cambria Math" charset="0"/>
                              </a:rPr>
                            </m:ctrlPr>
                          </m:sSupPr>
                          <m:e>
                            <m:r>
                              <a:rPr lang="en-US" i="1">
                                <a:solidFill>
                                  <a:schemeClr val="tx2"/>
                                </a:solidFill>
                                <a:latin typeface="Cambria Math"/>
                              </a:rPr>
                              <m:t>𝑎</m:t>
                            </m:r>
                          </m:e>
                          <m:sup>
                            <m:r>
                              <a:rPr lang="en-US" i="1">
                                <a:solidFill>
                                  <a:schemeClr val="tx2"/>
                                </a:solidFill>
                                <a:latin typeface="Cambria Math"/>
                              </a:rPr>
                              <m:t>𝑏</m:t>
                            </m:r>
                          </m:sup>
                        </m:sSup>
                        <m:r>
                          <a:rPr lang="en-US" i="1">
                            <a:solidFill>
                              <a:schemeClr val="tx2"/>
                            </a:solidFill>
                            <a:latin typeface="Cambria Math"/>
                          </a:rPr>
                          <m:t>)</m:t>
                        </m:r>
                      </m:e>
                      <m:sup>
                        <m:r>
                          <a:rPr lang="en-US" b="0" i="1" smtClean="0">
                            <a:solidFill>
                              <a:schemeClr val="tx2"/>
                            </a:solidFill>
                            <a:latin typeface="Cambria Math"/>
                          </a:rPr>
                          <m:t>𝑐</m:t>
                        </m:r>
                      </m:sup>
                    </m:sSup>
                    <m:r>
                      <a:rPr lang="en-US" b="0" i="1" smtClean="0">
                        <a:solidFill>
                          <a:schemeClr val="tx2"/>
                        </a:solidFill>
                        <a:latin typeface="Cambria Math"/>
                      </a:rPr>
                      <m:t>= </m:t>
                    </m:r>
                    <m:sSup>
                      <m:sSupPr>
                        <m:ctrlPr>
                          <a:rPr lang="en-US" b="0" i="1" smtClean="0">
                            <a:solidFill>
                              <a:schemeClr val="tx2"/>
                            </a:solidFill>
                            <a:latin typeface="Cambria Math" charset="0"/>
                          </a:rPr>
                        </m:ctrlPr>
                      </m:sSupPr>
                      <m:e>
                        <m:r>
                          <a:rPr lang="en-US" b="0" i="1" smtClean="0">
                            <a:solidFill>
                              <a:schemeClr val="tx2"/>
                            </a:solidFill>
                            <a:latin typeface="Cambria Math"/>
                          </a:rPr>
                          <m:t>𝑎</m:t>
                        </m:r>
                      </m:e>
                      <m:sup>
                        <m:r>
                          <a:rPr lang="en-US" b="0" i="1" smtClean="0">
                            <a:solidFill>
                              <a:schemeClr val="tx2"/>
                            </a:solidFill>
                            <a:latin typeface="Cambria Math"/>
                          </a:rPr>
                          <m:t>𝑏𝑐</m:t>
                        </m:r>
                      </m:sup>
                    </m:sSup>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638800" cy="4525963"/>
              </a:xfrm>
              <a:blipFill rotWithShape="0">
                <a:blip r:embed="rId2"/>
                <a:stretch>
                  <a:fillRect l="-1405" t="-1078" b="-3235"/>
                </a:stretch>
              </a:blipFill>
            </p:spPr>
            <p:txBody>
              <a:bodyPr/>
              <a:lstStyle/>
              <a:p>
                <a:r>
                  <a:rPr lang="en-US">
                    <a:noFill/>
                  </a:rPr>
                  <a:t> </a:t>
                </a:r>
              </a:p>
            </p:txBody>
          </p:sp>
        </mc:Fallback>
      </mc:AlternateContent>
      <p:grpSp>
        <p:nvGrpSpPr>
          <p:cNvPr id="4" name="Group 3"/>
          <p:cNvGrpSpPr/>
          <p:nvPr/>
        </p:nvGrpSpPr>
        <p:grpSpPr>
          <a:xfrm>
            <a:off x="5772150" y="331054"/>
            <a:ext cx="2305050" cy="3562830"/>
            <a:chOff x="5772150" y="331054"/>
            <a:chExt cx="2305050" cy="3562830"/>
          </a:xfrm>
        </p:grpSpPr>
        <p:cxnSp>
          <p:nvCxnSpPr>
            <p:cNvPr id="5" name="Straight Connector 4"/>
            <p:cNvCxnSpPr/>
            <p:nvPr/>
          </p:nvCxnSpPr>
          <p:spPr>
            <a:xfrm>
              <a:off x="6248400" y="20759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96000" y="3741484"/>
              <a:ext cx="198120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Arc 6"/>
            <p:cNvSpPr/>
            <p:nvPr/>
          </p:nvSpPr>
          <p:spPr>
            <a:xfrm flipV="1">
              <a:off x="5772150" y="331054"/>
              <a:ext cx="952500" cy="3278200"/>
            </a:xfrm>
            <a:prstGeom prst="arc">
              <a:avLst>
                <a:gd name="adj1" fmla="val 16200000"/>
                <a:gd name="adj2" fmla="val 214252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918879" y="2277545"/>
              <a:ext cx="1119217" cy="307777"/>
            </a:xfrm>
            <a:prstGeom prst="rect">
              <a:avLst/>
            </a:prstGeom>
            <a:noFill/>
          </p:spPr>
          <p:txBody>
            <a:bodyPr wrap="none" rtlCol="0">
              <a:spAutoFit/>
            </a:bodyPr>
            <a:lstStyle/>
            <a:p>
              <a:r>
                <a:rPr lang="en-US" sz="1400" dirty="0">
                  <a:solidFill>
                    <a:schemeClr val="tx2"/>
                  </a:solidFill>
                </a:rPr>
                <a:t>exponential</a:t>
              </a:r>
            </a:p>
          </p:txBody>
        </p:sp>
      </p:grpSp>
    </p:spTree>
    <p:extLst>
      <p:ext uri="{BB962C8B-B14F-4D97-AF65-F5344CB8AC3E}">
        <p14:creationId xmlns:p14="http://schemas.microsoft.com/office/powerpoint/2010/main" val="42000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functions</a:t>
            </a:r>
          </a:p>
        </p:txBody>
      </p:sp>
      <p:sp>
        <p:nvSpPr>
          <p:cNvPr id="3" name="Content Placeholder 2"/>
          <p:cNvSpPr>
            <a:spLocks noGrp="1"/>
          </p:cNvSpPr>
          <p:nvPr>
            <p:ph idx="1"/>
          </p:nvPr>
        </p:nvSpPr>
        <p:spPr>
          <a:xfrm>
            <a:off x="457200" y="1600200"/>
            <a:ext cx="5715000" cy="4525963"/>
          </a:xfrm>
        </p:spPr>
        <p:txBody>
          <a:bodyPr/>
          <a:lstStyle/>
          <a:p>
            <a:r>
              <a:rPr lang="en-US" dirty="0"/>
              <a:t>Represents the most ideal of situations</a:t>
            </a:r>
          </a:p>
          <a:p>
            <a:r>
              <a:rPr lang="en-US" dirty="0"/>
              <a:t>The work performed in an algorithm is constant </a:t>
            </a:r>
          </a:p>
          <a:p>
            <a:pPr lvl="1"/>
            <a:r>
              <a:rPr lang="en-US" dirty="0" err="1"/>
              <a:t>ie</a:t>
            </a:r>
            <a:r>
              <a:rPr lang="en-US" dirty="0"/>
              <a:t>. unchanging with larger input sizes</a:t>
            </a:r>
          </a:p>
          <a:p>
            <a:r>
              <a:rPr lang="en-US" u="sng" dirty="0"/>
              <a:t>Very few algorithms of interest exhibit this behavior</a:t>
            </a:r>
          </a:p>
        </p:txBody>
      </p:sp>
      <p:grpSp>
        <p:nvGrpSpPr>
          <p:cNvPr id="4" name="Group 3"/>
          <p:cNvGrpSpPr/>
          <p:nvPr/>
        </p:nvGrpSpPr>
        <p:grpSpPr>
          <a:xfrm>
            <a:off x="6096000" y="1905000"/>
            <a:ext cx="1981200" cy="1817914"/>
            <a:chOff x="990600" y="4430486"/>
            <a:chExt cx="1981200" cy="1817914"/>
          </a:xfrm>
        </p:grpSpPr>
        <p:cxnSp>
          <p:nvCxnSpPr>
            <p:cNvPr id="5" name="Straight Connector 4"/>
            <p:cNvCxnSpPr/>
            <p:nvPr/>
          </p:nvCxnSpPr>
          <p:spPr>
            <a:xfrm>
              <a:off x="1143000" y="4430486"/>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990600" y="6096000"/>
              <a:ext cx="1981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143000" y="5562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24000" y="4586088"/>
              <a:ext cx="854721" cy="307777"/>
            </a:xfrm>
            <a:prstGeom prst="rect">
              <a:avLst/>
            </a:prstGeom>
            <a:noFill/>
          </p:spPr>
          <p:txBody>
            <a:bodyPr wrap="none" rtlCol="0">
              <a:spAutoFit/>
            </a:bodyPr>
            <a:lstStyle/>
            <a:p>
              <a:r>
                <a:rPr lang="en-US" sz="1400" dirty="0">
                  <a:solidFill>
                    <a:schemeClr val="tx2"/>
                  </a:solidFill>
                </a:rPr>
                <a:t>constant</a:t>
              </a:r>
            </a:p>
          </p:txBody>
        </p:sp>
      </p:gr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688" y="4800600"/>
            <a:ext cx="1944624" cy="1749552"/>
          </a:xfrm>
          <a:prstGeom prst="rect">
            <a:avLst/>
          </a:prstGeom>
        </p:spPr>
      </p:pic>
    </p:spTree>
    <p:extLst>
      <p:ext uri="{BB962C8B-B14F-4D97-AF65-F5344CB8AC3E}">
        <p14:creationId xmlns:p14="http://schemas.microsoft.com/office/powerpoint/2010/main" val="211139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91200" cy="4525963"/>
              </a:xfrm>
            </p:spPr>
            <p:txBody>
              <a:bodyPr>
                <a:normAutofit lnSpcReduction="10000"/>
              </a:bodyPr>
              <a:lstStyle/>
              <a:p>
                <a:r>
                  <a:rPr lang="en-US" dirty="0" smtClean="0"/>
                  <a:t>Inverse of exponential functions</a:t>
                </a:r>
              </a:p>
              <a:p>
                <a:r>
                  <a:rPr lang="en-US" dirty="0"/>
                  <a:t>Grows as slow as an exponential function grows rapidly</a:t>
                </a:r>
              </a:p>
              <a:p>
                <a:pPr lvl="1"/>
                <a:r>
                  <a:rPr lang="en-US" dirty="0"/>
                  <a:t>Many well-known algorithms exhibit this behavior</a:t>
                </a:r>
              </a:p>
              <a:p>
                <a:pPr lvl="1"/>
                <a:r>
                  <a:rPr lang="en-US" dirty="0"/>
                  <a:t>The goal of many design techniques is to achieve logarithmic behavior</a:t>
                </a:r>
              </a:p>
              <a:p>
                <a:r>
                  <a:rPr lang="en-US" dirty="0"/>
                  <a:t>We will primarily focus on </a:t>
                </a:r>
                <a14:m>
                  <m:oMath xmlns:m="http://schemas.openxmlformats.org/officeDocument/2006/math">
                    <m:sSub>
                      <m:sSubPr>
                        <m:ctrlPr>
                          <a:rPr lang="en-US" i="1" smtClean="0">
                            <a:solidFill>
                              <a:schemeClr val="tx2"/>
                            </a:solidFill>
                            <a:latin typeface="Cambria Math" charset="0"/>
                          </a:rPr>
                        </m:ctrlPr>
                      </m:sSubPr>
                      <m:e>
                        <m:r>
                          <a:rPr lang="en-US" b="0" i="1" smtClean="0">
                            <a:solidFill>
                              <a:schemeClr val="tx2"/>
                            </a:solidFill>
                            <a:latin typeface="Cambria Math"/>
                          </a:rPr>
                          <m:t>𝑙𝑜𝑔</m:t>
                        </m:r>
                      </m:e>
                      <m:sub>
                        <m:r>
                          <a:rPr lang="en-US" b="0" i="1" smtClean="0">
                            <a:solidFill>
                              <a:schemeClr val="tx2"/>
                            </a:solidFill>
                            <a:latin typeface="Cambria Math"/>
                          </a:rPr>
                          <m:t>2</m:t>
                        </m:r>
                      </m:sub>
                    </m:sSub>
                    <m:r>
                      <a:rPr lang="en-US" b="0" i="1" smtClean="0">
                        <a:solidFill>
                          <a:schemeClr val="tx2"/>
                        </a:solidFill>
                        <a:latin typeface="Cambria Math"/>
                      </a:rPr>
                      <m:t>(</m:t>
                    </m:r>
                    <m:r>
                      <a:rPr lang="en-US" b="0" i="1" smtClean="0">
                        <a:solidFill>
                          <a:schemeClr val="tx2"/>
                        </a:solidFill>
                        <a:latin typeface="Cambria Math"/>
                      </a:rPr>
                      <m:t>𝑛</m:t>
                    </m:r>
                    <m:r>
                      <a:rPr lang="en-US" b="0" i="1" smtClean="0">
                        <a:solidFill>
                          <a:schemeClr val="tx2"/>
                        </a:solidFill>
                        <a:latin typeface="Cambria Math"/>
                      </a:rPr>
                      <m:t>)</m:t>
                    </m:r>
                  </m:oMath>
                </a14:m>
                <a:r>
                  <a:rPr lang="en-US" dirty="0">
                    <a:solidFill>
                      <a:schemeClr val="tx2"/>
                    </a:solidFill>
                  </a:rPr>
                  <a:t> </a:t>
                </a:r>
                <a:r>
                  <a:rPr lang="en-US" dirty="0"/>
                  <a:t>or </a:t>
                </a:r>
                <a14:m>
                  <m:oMath xmlns:m="http://schemas.openxmlformats.org/officeDocument/2006/math">
                    <m:sSub>
                      <m:sSubPr>
                        <m:ctrlPr>
                          <a:rPr lang="en-US" i="1" smtClean="0">
                            <a:solidFill>
                              <a:schemeClr val="tx2"/>
                            </a:solidFill>
                            <a:latin typeface="Cambria Math" charset="0"/>
                          </a:rPr>
                        </m:ctrlPr>
                      </m:sSubPr>
                      <m:e>
                        <m:r>
                          <a:rPr lang="en-US" b="0" i="1" smtClean="0">
                            <a:solidFill>
                              <a:schemeClr val="tx2"/>
                            </a:solidFill>
                            <a:latin typeface="Cambria Math"/>
                          </a:rPr>
                          <m:t>𝑙𝑜𝑔</m:t>
                        </m:r>
                      </m:e>
                      <m:sub>
                        <m:r>
                          <a:rPr lang="en-US" b="0" i="1" smtClean="0">
                            <a:solidFill>
                              <a:schemeClr val="tx2"/>
                            </a:solidFill>
                            <a:latin typeface="Cambria Math"/>
                          </a:rPr>
                          <m:t>10</m:t>
                        </m:r>
                      </m:sub>
                    </m:sSub>
                    <m:d>
                      <m:dPr>
                        <m:ctrlPr>
                          <a:rPr lang="en-US" b="0" i="1" smtClean="0">
                            <a:solidFill>
                              <a:schemeClr val="tx2"/>
                            </a:solidFill>
                            <a:latin typeface="Cambria Math" charset="0"/>
                          </a:rPr>
                        </m:ctrlPr>
                      </m:dPr>
                      <m:e>
                        <m:r>
                          <a:rPr lang="en-US" b="0" i="1" smtClean="0">
                            <a:solidFill>
                              <a:schemeClr val="tx2"/>
                            </a:solidFill>
                            <a:latin typeface="Cambria Math"/>
                          </a:rPr>
                          <m:t>𝑛</m:t>
                        </m:r>
                      </m:e>
                    </m:d>
                  </m:oMath>
                </a14:m>
                <a:r>
                  <a:rPr lang="en-US" dirty="0">
                    <a:solidFill>
                      <a:schemeClr val="tx2"/>
                    </a:solidFill>
                  </a:rPr>
                  <a:t> </a:t>
                </a:r>
                <a:r>
                  <a:rPr lang="en-US" dirty="0"/>
                  <a:t>this quarter</a:t>
                </a:r>
              </a:p>
              <a:p>
                <a:r>
                  <a:rPr lang="en-US" dirty="0"/>
                  <a:t>Important rules</a:t>
                </a:r>
              </a:p>
              <a:p>
                <a:pPr lvl="1"/>
                <a14:m>
                  <m:oMath xmlns:m="http://schemas.openxmlformats.org/officeDocument/2006/math">
                    <m:func>
                      <m:funcPr>
                        <m:ctrlPr>
                          <a:rPr lang="en-US" b="0" i="1" smtClean="0">
                            <a:solidFill>
                              <a:schemeClr val="tx2"/>
                            </a:solidFill>
                            <a:latin typeface="Cambria Math" charset="0"/>
                          </a:rPr>
                        </m:ctrlPr>
                      </m:funcPr>
                      <m:fName>
                        <m:r>
                          <m:rPr>
                            <m:sty m:val="p"/>
                          </m:rPr>
                          <a:rPr lang="en-US" b="0" i="0" smtClean="0">
                            <a:solidFill>
                              <a:schemeClr val="tx2"/>
                            </a:solidFill>
                            <a:latin typeface="Cambria Math"/>
                          </a:rPr>
                          <m:t>log</m:t>
                        </m:r>
                      </m:fName>
                      <m:e>
                        <m:d>
                          <m:dPr>
                            <m:ctrlPr>
                              <a:rPr lang="en-US" b="0" i="1" smtClean="0">
                                <a:solidFill>
                                  <a:schemeClr val="tx2"/>
                                </a:solidFill>
                                <a:latin typeface="Cambria Math" charset="0"/>
                              </a:rPr>
                            </m:ctrlPr>
                          </m:dPr>
                          <m:e>
                            <m:r>
                              <a:rPr lang="en-US" b="0" i="1" smtClean="0">
                                <a:solidFill>
                                  <a:schemeClr val="tx2"/>
                                </a:solidFill>
                                <a:latin typeface="Cambria Math"/>
                              </a:rPr>
                              <m:t>𝐴𝐵</m:t>
                            </m:r>
                          </m:e>
                        </m:d>
                      </m:e>
                    </m:func>
                    <m:r>
                      <a:rPr lang="en-US" b="0" i="1" smtClean="0">
                        <a:solidFill>
                          <a:schemeClr val="tx2"/>
                        </a:solidFill>
                        <a:latin typeface="Cambria Math"/>
                      </a:rPr>
                      <m:t>=</m:t>
                    </m:r>
                    <m:func>
                      <m:funcPr>
                        <m:ctrlPr>
                          <a:rPr lang="en-US" b="0" i="1" smtClean="0">
                            <a:solidFill>
                              <a:schemeClr val="tx2"/>
                            </a:solidFill>
                            <a:latin typeface="Cambria Math" charset="0"/>
                          </a:rPr>
                        </m:ctrlPr>
                      </m:funcPr>
                      <m:fName>
                        <m:r>
                          <m:rPr>
                            <m:sty m:val="p"/>
                          </m:rPr>
                          <a:rPr lang="en-US" b="0" i="0" smtClean="0">
                            <a:solidFill>
                              <a:schemeClr val="tx2"/>
                            </a:solidFill>
                            <a:latin typeface="Cambria Math"/>
                          </a:rPr>
                          <m:t>log</m:t>
                        </m:r>
                      </m:fName>
                      <m:e>
                        <m:d>
                          <m:dPr>
                            <m:ctrlPr>
                              <a:rPr lang="en-US" b="0" i="1" smtClean="0">
                                <a:solidFill>
                                  <a:schemeClr val="tx2"/>
                                </a:solidFill>
                                <a:latin typeface="Cambria Math" charset="0"/>
                              </a:rPr>
                            </m:ctrlPr>
                          </m:dPr>
                          <m:e>
                            <m:r>
                              <a:rPr lang="en-US" b="0" i="1" smtClean="0">
                                <a:solidFill>
                                  <a:schemeClr val="tx2"/>
                                </a:solidFill>
                                <a:latin typeface="Cambria Math"/>
                              </a:rPr>
                              <m:t>𝐴</m:t>
                            </m:r>
                          </m:e>
                        </m:d>
                      </m:e>
                    </m:func>
                    <m:r>
                      <a:rPr lang="en-US" b="0" i="1" smtClean="0">
                        <a:solidFill>
                          <a:schemeClr val="tx2"/>
                        </a:solidFill>
                        <a:latin typeface="Cambria Math"/>
                      </a:rPr>
                      <m:t>+</m:t>
                    </m:r>
                    <m:func>
                      <m:funcPr>
                        <m:ctrlPr>
                          <a:rPr lang="en-US" b="0" i="1" smtClean="0">
                            <a:solidFill>
                              <a:schemeClr val="tx2"/>
                            </a:solidFill>
                            <a:latin typeface="Cambria Math" charset="0"/>
                          </a:rPr>
                        </m:ctrlPr>
                      </m:funcPr>
                      <m:fName>
                        <m:r>
                          <m:rPr>
                            <m:sty m:val="p"/>
                          </m:rPr>
                          <a:rPr lang="en-US" b="0" i="0" smtClean="0">
                            <a:solidFill>
                              <a:schemeClr val="tx2"/>
                            </a:solidFill>
                            <a:latin typeface="Cambria Math"/>
                          </a:rPr>
                          <m:t>log</m:t>
                        </m:r>
                      </m:fName>
                      <m:e>
                        <m:d>
                          <m:dPr>
                            <m:ctrlPr>
                              <a:rPr lang="en-US" b="0" i="1" smtClean="0">
                                <a:solidFill>
                                  <a:schemeClr val="tx2"/>
                                </a:solidFill>
                                <a:latin typeface="Cambria Math" charset="0"/>
                              </a:rPr>
                            </m:ctrlPr>
                          </m:dPr>
                          <m:e>
                            <m:r>
                              <a:rPr lang="en-US" b="0" i="1" smtClean="0">
                                <a:solidFill>
                                  <a:schemeClr val="tx2"/>
                                </a:solidFill>
                                <a:latin typeface="Cambria Math"/>
                              </a:rPr>
                              <m:t>𝐵</m:t>
                            </m:r>
                          </m:e>
                        </m:d>
                      </m:e>
                    </m:func>
                  </m:oMath>
                </a14:m>
                <a:endParaRPr lang="en-US" b="0" dirty="0">
                  <a:solidFill>
                    <a:schemeClr val="tx2"/>
                  </a:solidFill>
                </a:endParaRPr>
              </a:p>
              <a:p>
                <a:pPr lvl="1"/>
                <a14:m>
                  <m:oMath xmlns:m="http://schemas.openxmlformats.org/officeDocument/2006/math">
                    <m:func>
                      <m:funcPr>
                        <m:ctrlPr>
                          <a:rPr lang="en-US" b="0" i="1" smtClean="0">
                            <a:solidFill>
                              <a:schemeClr val="tx2"/>
                            </a:solidFill>
                            <a:latin typeface="Cambria Math" charset="0"/>
                          </a:rPr>
                        </m:ctrlPr>
                      </m:funcPr>
                      <m:fName>
                        <m:r>
                          <m:rPr>
                            <m:sty m:val="p"/>
                          </m:rPr>
                          <a:rPr lang="en-US" b="0" i="0" smtClean="0">
                            <a:solidFill>
                              <a:schemeClr val="tx2"/>
                            </a:solidFill>
                            <a:latin typeface="Cambria Math"/>
                          </a:rPr>
                          <m:t>log</m:t>
                        </m:r>
                      </m:fName>
                      <m:e>
                        <m:d>
                          <m:dPr>
                            <m:ctrlPr>
                              <a:rPr lang="en-US" b="0" i="1" smtClean="0">
                                <a:solidFill>
                                  <a:schemeClr val="tx2"/>
                                </a:solidFill>
                                <a:latin typeface="Cambria Math" charset="0"/>
                              </a:rPr>
                            </m:ctrlPr>
                          </m:dPr>
                          <m:e>
                            <m:f>
                              <m:fPr>
                                <m:ctrlPr>
                                  <a:rPr lang="en-US" b="0" i="1" smtClean="0">
                                    <a:solidFill>
                                      <a:schemeClr val="tx2"/>
                                    </a:solidFill>
                                    <a:latin typeface="Cambria Math" charset="0"/>
                                  </a:rPr>
                                </m:ctrlPr>
                              </m:fPr>
                              <m:num>
                                <m:r>
                                  <a:rPr lang="en-US" b="0" i="1" smtClean="0">
                                    <a:solidFill>
                                      <a:schemeClr val="tx2"/>
                                    </a:solidFill>
                                    <a:latin typeface="Cambria Math"/>
                                  </a:rPr>
                                  <m:t>𝐴</m:t>
                                </m:r>
                              </m:num>
                              <m:den>
                                <m:r>
                                  <a:rPr lang="en-US" b="0" i="1" smtClean="0">
                                    <a:solidFill>
                                      <a:schemeClr val="tx2"/>
                                    </a:solidFill>
                                    <a:latin typeface="Cambria Math"/>
                                  </a:rPr>
                                  <m:t>𝐵</m:t>
                                </m:r>
                              </m:den>
                            </m:f>
                          </m:e>
                        </m:d>
                      </m:e>
                    </m:func>
                    <m:r>
                      <a:rPr lang="en-US" b="0" i="1" smtClean="0">
                        <a:solidFill>
                          <a:schemeClr val="tx2"/>
                        </a:solidFill>
                        <a:latin typeface="Cambria Math"/>
                      </a:rPr>
                      <m:t>=</m:t>
                    </m:r>
                    <m:func>
                      <m:funcPr>
                        <m:ctrlPr>
                          <a:rPr lang="en-US" b="0" i="1" smtClean="0">
                            <a:solidFill>
                              <a:schemeClr val="tx2"/>
                            </a:solidFill>
                            <a:latin typeface="Cambria Math" charset="0"/>
                          </a:rPr>
                        </m:ctrlPr>
                      </m:funcPr>
                      <m:fName>
                        <m:r>
                          <m:rPr>
                            <m:sty m:val="p"/>
                          </m:rPr>
                          <a:rPr lang="en-US" b="0" i="0" smtClean="0">
                            <a:solidFill>
                              <a:schemeClr val="tx2"/>
                            </a:solidFill>
                            <a:latin typeface="Cambria Math"/>
                          </a:rPr>
                          <m:t>log</m:t>
                        </m:r>
                      </m:fName>
                      <m:e>
                        <m:d>
                          <m:dPr>
                            <m:ctrlPr>
                              <a:rPr lang="en-US" b="0" i="1" smtClean="0">
                                <a:solidFill>
                                  <a:schemeClr val="tx2"/>
                                </a:solidFill>
                                <a:latin typeface="Cambria Math" charset="0"/>
                              </a:rPr>
                            </m:ctrlPr>
                          </m:dPr>
                          <m:e>
                            <m:r>
                              <a:rPr lang="en-US" b="0" i="1" smtClean="0">
                                <a:solidFill>
                                  <a:schemeClr val="tx2"/>
                                </a:solidFill>
                                <a:latin typeface="Cambria Math"/>
                              </a:rPr>
                              <m:t>𝐴</m:t>
                            </m:r>
                          </m:e>
                        </m:d>
                      </m:e>
                    </m:func>
                    <m:r>
                      <a:rPr lang="en-US" b="0" i="1" smtClean="0">
                        <a:solidFill>
                          <a:schemeClr val="tx2"/>
                        </a:solidFill>
                        <a:latin typeface="Cambria Math"/>
                      </a:rPr>
                      <m:t>−</m:t>
                    </m:r>
                    <m:func>
                      <m:funcPr>
                        <m:ctrlPr>
                          <a:rPr lang="en-US" b="0" i="1" smtClean="0">
                            <a:solidFill>
                              <a:schemeClr val="tx2"/>
                            </a:solidFill>
                            <a:latin typeface="Cambria Math" charset="0"/>
                          </a:rPr>
                        </m:ctrlPr>
                      </m:funcPr>
                      <m:fName>
                        <m:r>
                          <m:rPr>
                            <m:sty m:val="p"/>
                          </m:rPr>
                          <a:rPr lang="en-US" b="0" i="0" smtClean="0">
                            <a:solidFill>
                              <a:schemeClr val="tx2"/>
                            </a:solidFill>
                            <a:latin typeface="Cambria Math"/>
                          </a:rPr>
                          <m:t>log</m:t>
                        </m:r>
                      </m:fName>
                      <m:e>
                        <m:d>
                          <m:dPr>
                            <m:ctrlPr>
                              <a:rPr lang="en-US" b="0" i="1" smtClean="0">
                                <a:solidFill>
                                  <a:schemeClr val="tx2"/>
                                </a:solidFill>
                                <a:latin typeface="Cambria Math" charset="0"/>
                              </a:rPr>
                            </m:ctrlPr>
                          </m:dPr>
                          <m:e>
                            <m:r>
                              <a:rPr lang="en-US" b="0" i="1" smtClean="0">
                                <a:solidFill>
                                  <a:schemeClr val="tx2"/>
                                </a:solidFill>
                                <a:latin typeface="Cambria Math"/>
                              </a:rPr>
                              <m:t>𝐵</m:t>
                            </m:r>
                          </m:e>
                        </m:d>
                      </m:e>
                    </m:func>
                  </m:oMath>
                </a14:m>
                <a:endParaRPr lang="en-US" b="0" dirty="0" smtClean="0"/>
              </a:p>
              <a:p>
                <a:pPr lvl="1"/>
                <a14:m>
                  <m:oMath xmlns:m="http://schemas.openxmlformats.org/officeDocument/2006/math">
                    <m:func>
                      <m:funcPr>
                        <m:ctrlPr>
                          <a:rPr lang="en-US" b="0" i="1" smtClean="0">
                            <a:solidFill>
                              <a:schemeClr val="tx2"/>
                            </a:solidFill>
                            <a:latin typeface="Cambria Math" charset="0"/>
                          </a:rPr>
                        </m:ctrlPr>
                      </m:funcPr>
                      <m:fName>
                        <m:r>
                          <m:rPr>
                            <m:sty m:val="p"/>
                          </m:rPr>
                          <a:rPr lang="en-US" b="0" i="0" smtClean="0">
                            <a:solidFill>
                              <a:schemeClr val="tx2"/>
                            </a:solidFill>
                            <a:latin typeface="Cambria Math" charset="0"/>
                          </a:rPr>
                          <m:t>log</m:t>
                        </m:r>
                      </m:fName>
                      <m:e>
                        <m:d>
                          <m:dPr>
                            <m:ctrlPr>
                              <a:rPr lang="en-US" b="0" i="1" smtClean="0">
                                <a:solidFill>
                                  <a:schemeClr val="tx2"/>
                                </a:solidFill>
                                <a:latin typeface="Cambria Math" charset="0"/>
                              </a:rPr>
                            </m:ctrlPr>
                          </m:dPr>
                          <m:e>
                            <m:sSup>
                              <m:sSupPr>
                                <m:ctrlPr>
                                  <a:rPr lang="en-US" b="0" i="1" smtClean="0">
                                    <a:solidFill>
                                      <a:schemeClr val="tx2"/>
                                    </a:solidFill>
                                    <a:latin typeface="Cambria Math" charset="0"/>
                                  </a:rPr>
                                </m:ctrlPr>
                              </m:sSupPr>
                              <m:e>
                                <m:r>
                                  <a:rPr lang="en-US" b="0" i="1" smtClean="0">
                                    <a:solidFill>
                                      <a:schemeClr val="tx2"/>
                                    </a:solidFill>
                                    <a:latin typeface="Cambria Math" charset="0"/>
                                  </a:rPr>
                                  <m:t>𝐴</m:t>
                                </m:r>
                              </m:e>
                              <m:sup>
                                <m:r>
                                  <a:rPr lang="en-US" b="0" i="1" smtClean="0">
                                    <a:solidFill>
                                      <a:schemeClr val="tx2"/>
                                    </a:solidFill>
                                    <a:latin typeface="Cambria Math" charset="0"/>
                                  </a:rPr>
                                  <m:t>𝐶</m:t>
                                </m:r>
                              </m:sup>
                            </m:sSup>
                          </m:e>
                        </m:d>
                      </m:e>
                    </m:func>
                    <m:r>
                      <a:rPr lang="en-US" b="0" i="1" smtClean="0">
                        <a:solidFill>
                          <a:schemeClr val="tx2"/>
                        </a:solidFill>
                        <a:latin typeface="Cambria Math" charset="0"/>
                      </a:rPr>
                      <m:t>=</m:t>
                    </m:r>
                    <m:r>
                      <a:rPr lang="en-US" b="0" i="1" smtClean="0">
                        <a:solidFill>
                          <a:schemeClr val="tx2"/>
                        </a:solidFill>
                        <a:latin typeface="Cambria Math" charset="0"/>
                      </a:rPr>
                      <m:t>𝐶𝑙𝑜𝑔</m:t>
                    </m:r>
                    <m:r>
                      <a:rPr lang="en-US" b="0" i="1" smtClean="0">
                        <a:solidFill>
                          <a:schemeClr val="tx2"/>
                        </a:solidFill>
                        <a:latin typeface="Cambria Math" charset="0"/>
                      </a:rPr>
                      <m:t>(</m:t>
                    </m:r>
                    <m:r>
                      <a:rPr lang="en-US" b="0" i="1" smtClean="0">
                        <a:solidFill>
                          <a:schemeClr val="tx2"/>
                        </a:solidFill>
                        <a:latin typeface="Cambria Math" charset="0"/>
                      </a:rPr>
                      <m:t>𝐴</m:t>
                    </m:r>
                    <m:r>
                      <a:rPr lang="en-US" b="0" i="1" smtClean="0">
                        <a:solidFill>
                          <a:schemeClr val="tx2"/>
                        </a:solidFill>
                        <a:latin typeface="Cambria Math" charset="0"/>
                      </a:rPr>
                      <m:t>)</m:t>
                    </m:r>
                  </m:oMath>
                </a14:m>
                <a:endParaRPr lang="en-US" b="0" dirty="0">
                  <a:solidFill>
                    <a:schemeClr val="tx2"/>
                  </a:solidFill>
                </a:endParaRPr>
              </a:p>
              <a:p>
                <a:pPr lvl="1"/>
                <a14:m>
                  <m:oMath xmlns:m="http://schemas.openxmlformats.org/officeDocument/2006/math">
                    <m:sSub>
                      <m:sSubPr>
                        <m:ctrlPr>
                          <a:rPr lang="en-US" b="0" i="1" smtClean="0">
                            <a:solidFill>
                              <a:schemeClr val="tx2"/>
                            </a:solidFill>
                            <a:latin typeface="Cambria Math" charset="0"/>
                          </a:rPr>
                        </m:ctrlPr>
                      </m:sSubPr>
                      <m:e>
                        <m:r>
                          <a:rPr lang="en-US" b="0" i="1" smtClean="0">
                            <a:solidFill>
                              <a:schemeClr val="tx2"/>
                            </a:solidFill>
                            <a:latin typeface="Cambria Math"/>
                          </a:rPr>
                          <m:t>𝑙𝑜𝑔</m:t>
                        </m:r>
                      </m:e>
                      <m:sub>
                        <m:r>
                          <a:rPr lang="en-US" b="0" i="1" smtClean="0">
                            <a:solidFill>
                              <a:schemeClr val="tx2"/>
                            </a:solidFill>
                            <a:latin typeface="Cambria Math" charset="0"/>
                          </a:rPr>
                          <m:t>𝐴</m:t>
                        </m:r>
                      </m:sub>
                    </m:sSub>
                    <m:d>
                      <m:dPr>
                        <m:ctrlPr>
                          <a:rPr lang="en-US" b="0" i="1" smtClean="0">
                            <a:solidFill>
                              <a:schemeClr val="tx2"/>
                            </a:solidFill>
                            <a:latin typeface="Cambria Math" charset="0"/>
                          </a:rPr>
                        </m:ctrlPr>
                      </m:dPr>
                      <m:e>
                        <m:r>
                          <a:rPr lang="en-US" b="0" i="1" smtClean="0">
                            <a:solidFill>
                              <a:schemeClr val="tx2"/>
                            </a:solidFill>
                            <a:latin typeface="Cambria Math" charset="0"/>
                          </a:rPr>
                          <m:t>𝐵</m:t>
                        </m:r>
                      </m:e>
                    </m:d>
                    <m:r>
                      <a:rPr lang="en-US" b="0" i="1" smtClean="0">
                        <a:solidFill>
                          <a:schemeClr val="tx2"/>
                        </a:solidFill>
                        <a:latin typeface="Cambria Math"/>
                      </a:rPr>
                      <m:t>= </m:t>
                    </m:r>
                    <m:f>
                      <m:fPr>
                        <m:ctrlPr>
                          <a:rPr lang="en-US" b="0" i="1" smtClean="0">
                            <a:solidFill>
                              <a:schemeClr val="tx2"/>
                            </a:solidFill>
                            <a:latin typeface="Cambria Math" charset="0"/>
                          </a:rPr>
                        </m:ctrlPr>
                      </m:fPr>
                      <m:num>
                        <m:sSub>
                          <m:sSubPr>
                            <m:ctrlPr>
                              <a:rPr lang="en-US" i="1">
                                <a:solidFill>
                                  <a:schemeClr val="tx2"/>
                                </a:solidFill>
                                <a:latin typeface="Cambria Math" charset="0"/>
                              </a:rPr>
                            </m:ctrlPr>
                          </m:sSubPr>
                          <m:e>
                            <m:r>
                              <a:rPr lang="en-US" i="1">
                                <a:solidFill>
                                  <a:schemeClr val="tx2"/>
                                </a:solidFill>
                                <a:latin typeface="Cambria Math"/>
                              </a:rPr>
                              <m:t>𝑙𝑜𝑔</m:t>
                            </m:r>
                          </m:e>
                          <m:sub>
                            <m:r>
                              <a:rPr lang="en-US" b="0" i="1" smtClean="0">
                                <a:solidFill>
                                  <a:schemeClr val="tx2"/>
                                </a:solidFill>
                                <a:latin typeface="Cambria Math" charset="0"/>
                              </a:rPr>
                              <m:t>𝐶</m:t>
                            </m:r>
                          </m:sub>
                        </m:sSub>
                        <m:r>
                          <a:rPr lang="en-US" i="1">
                            <a:solidFill>
                              <a:schemeClr val="tx2"/>
                            </a:solidFill>
                            <a:latin typeface="Cambria Math"/>
                          </a:rPr>
                          <m:t>(</m:t>
                        </m:r>
                        <m:r>
                          <a:rPr lang="en-US" b="0" i="1" smtClean="0">
                            <a:solidFill>
                              <a:schemeClr val="tx2"/>
                            </a:solidFill>
                            <a:latin typeface="Cambria Math" charset="0"/>
                          </a:rPr>
                          <m:t>𝐵</m:t>
                        </m:r>
                        <m:r>
                          <a:rPr lang="en-US" i="1">
                            <a:solidFill>
                              <a:schemeClr val="tx2"/>
                            </a:solidFill>
                            <a:latin typeface="Cambria Math"/>
                          </a:rPr>
                          <m:t>)</m:t>
                        </m:r>
                      </m:num>
                      <m:den>
                        <m:sSub>
                          <m:sSubPr>
                            <m:ctrlPr>
                              <a:rPr lang="en-US" b="0" i="1" smtClean="0">
                                <a:solidFill>
                                  <a:schemeClr val="tx2"/>
                                </a:solidFill>
                                <a:latin typeface="Cambria Math" charset="0"/>
                              </a:rPr>
                            </m:ctrlPr>
                          </m:sSubPr>
                          <m:e>
                            <m:r>
                              <a:rPr lang="en-US" b="0" i="1" smtClean="0">
                                <a:solidFill>
                                  <a:schemeClr val="tx2"/>
                                </a:solidFill>
                                <a:latin typeface="Cambria Math"/>
                              </a:rPr>
                              <m:t>𝑙𝑜𝑔</m:t>
                            </m:r>
                          </m:e>
                          <m:sub>
                            <m:r>
                              <a:rPr lang="en-US" b="0" i="1" smtClean="0">
                                <a:solidFill>
                                  <a:schemeClr val="tx2"/>
                                </a:solidFill>
                                <a:latin typeface="Cambria Math" charset="0"/>
                              </a:rPr>
                              <m:t>𝐶</m:t>
                            </m:r>
                          </m:sub>
                        </m:sSub>
                        <m:r>
                          <a:rPr lang="en-US" b="0" i="1" smtClean="0">
                            <a:solidFill>
                              <a:schemeClr val="tx2"/>
                            </a:solidFill>
                            <a:latin typeface="Cambria Math"/>
                          </a:rPr>
                          <m:t>(</m:t>
                        </m:r>
                        <m:r>
                          <a:rPr lang="en-US" b="0" i="1" smtClean="0">
                            <a:solidFill>
                              <a:schemeClr val="tx2"/>
                            </a:solidFill>
                            <a:latin typeface="Cambria Math" charset="0"/>
                          </a:rPr>
                          <m:t>𝐴</m:t>
                        </m:r>
                        <m:r>
                          <a:rPr lang="en-US" b="0" i="1" smtClean="0">
                            <a:solidFill>
                              <a:schemeClr val="tx2"/>
                            </a:solidFill>
                            <a:latin typeface="Cambria Math"/>
                          </a:rPr>
                          <m:t>)</m:t>
                        </m:r>
                      </m:den>
                    </m:f>
                  </m:oMath>
                </a14:m>
                <a:r>
                  <a:rPr lang="en-US" b="0" dirty="0"/>
                  <a:t>   (change of base formula)</a:t>
                </a:r>
              </a:p>
              <a:p>
                <a:pPr lvl="1"/>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91200" cy="4525963"/>
              </a:xfrm>
              <a:blipFill rotWithShape="0">
                <a:blip r:embed="rId2"/>
                <a:stretch>
                  <a:fillRect l="-1368" t="-1887" r="-947" b="-6334"/>
                </a:stretch>
              </a:blipFill>
            </p:spPr>
            <p:txBody>
              <a:bodyPr/>
              <a:lstStyle/>
              <a:p>
                <a:r>
                  <a:rPr lang="en-US">
                    <a:noFill/>
                  </a:rPr>
                  <a:t> </a:t>
                </a:r>
              </a:p>
            </p:txBody>
          </p:sp>
        </mc:Fallback>
      </mc:AlternateContent>
      <p:grpSp>
        <p:nvGrpSpPr>
          <p:cNvPr id="4" name="Group 3"/>
          <p:cNvGrpSpPr/>
          <p:nvPr/>
        </p:nvGrpSpPr>
        <p:grpSpPr>
          <a:xfrm>
            <a:off x="6553200" y="1828800"/>
            <a:ext cx="3766457" cy="3181190"/>
            <a:chOff x="3581400" y="4438170"/>
            <a:chExt cx="3766457" cy="3181190"/>
          </a:xfrm>
        </p:grpSpPr>
        <p:cxnSp>
          <p:nvCxnSpPr>
            <p:cNvPr id="5" name="Straight Connector 4"/>
            <p:cNvCxnSpPr/>
            <p:nvPr/>
          </p:nvCxnSpPr>
          <p:spPr>
            <a:xfrm>
              <a:off x="3733800" y="44381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581400" y="6103684"/>
              <a:ext cx="198120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Arc 6"/>
            <p:cNvSpPr/>
            <p:nvPr/>
          </p:nvSpPr>
          <p:spPr>
            <a:xfrm rot="5400000" flipH="1" flipV="1">
              <a:off x="4343720" y="4615223"/>
              <a:ext cx="2437760" cy="3570514"/>
            </a:xfrm>
            <a:prstGeom prst="arc">
              <a:avLst>
                <a:gd name="adj1" fmla="val 16200000"/>
                <a:gd name="adj2" fmla="val 214252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4218079" y="4597615"/>
              <a:ext cx="434734" cy="307777"/>
            </a:xfrm>
            <a:prstGeom prst="rect">
              <a:avLst/>
            </a:prstGeom>
            <a:noFill/>
          </p:spPr>
          <p:txBody>
            <a:bodyPr wrap="none" rtlCol="0">
              <a:spAutoFit/>
            </a:bodyPr>
            <a:lstStyle/>
            <a:p>
              <a:r>
                <a:rPr lang="en-US" sz="1400" dirty="0">
                  <a:solidFill>
                    <a:schemeClr val="tx2"/>
                  </a:solidFill>
                </a:rPr>
                <a:t>log</a:t>
              </a:r>
            </a:p>
          </p:txBody>
        </p:sp>
      </p:grpSp>
    </p:spTree>
    <p:extLst>
      <p:ext uri="{BB962C8B-B14F-4D97-AF65-F5344CB8AC3E}">
        <p14:creationId xmlns:p14="http://schemas.microsoft.com/office/powerpoint/2010/main" val="200144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Linearithmic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943600" cy="4525963"/>
              </a:xfrm>
            </p:spPr>
            <p:txBody>
              <a:bodyPr/>
              <a:lstStyle/>
              <a:p>
                <a:r>
                  <a:rPr lang="en-US" dirty="0"/>
                  <a:t>Many algorithms we discuss this quarter are also modeled using the function </a:t>
                </a:r>
                <a14:m>
                  <m:oMath xmlns:m="http://schemas.openxmlformats.org/officeDocument/2006/math">
                    <m:r>
                      <a:rPr lang="en-US" b="0" i="1" smtClean="0">
                        <a:latin typeface="Cambria Math"/>
                      </a:rPr>
                      <m:t>𝑛𝑙𝑜𝑔</m:t>
                    </m:r>
                    <m:r>
                      <a:rPr lang="en-US" b="0" i="1" smtClean="0">
                        <a:latin typeface="Cambria Math"/>
                      </a:rPr>
                      <m:t>(</m:t>
                    </m:r>
                    <m:r>
                      <a:rPr lang="en-US" b="0" i="1" smtClean="0">
                        <a:latin typeface="Cambria Math"/>
                      </a:rPr>
                      <m:t>𝑛</m:t>
                    </m:r>
                    <m:r>
                      <a:rPr lang="en-US" b="0" i="1" smtClean="0">
                        <a:latin typeface="Cambria Math"/>
                      </a:rPr>
                      <m:t>)</m:t>
                    </m:r>
                  </m:oMath>
                </a14:m>
                <a:endParaRPr lang="en-US" dirty="0"/>
              </a:p>
              <a:p>
                <a:pPr lvl="1"/>
                <a:r>
                  <a:rPr lang="en-US" dirty="0"/>
                  <a:t>Sorting</a:t>
                </a:r>
              </a:p>
              <a:p>
                <a:pPr lvl="1"/>
                <a:r>
                  <a:rPr lang="en-US" dirty="0"/>
                  <a:t>Heaps</a:t>
                </a:r>
              </a:p>
              <a:p>
                <a:pPr lvl="1"/>
                <a:r>
                  <a:rPr lang="en-US" dirty="0"/>
                  <a:t>Balanced trees</a:t>
                </a:r>
              </a:p>
              <a:p>
                <a:r>
                  <a:rPr lang="en-US" dirty="0"/>
                  <a:t>Some difficult problems can be solved efficiently with this running time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943600" cy="4525963"/>
              </a:xfrm>
              <a:blipFill rotWithShape="0">
                <a:blip r:embed="rId2"/>
                <a:stretch>
                  <a:fillRect l="-1333" t="-1078"/>
                </a:stretch>
              </a:blipFill>
            </p:spPr>
            <p:txBody>
              <a:bodyPr/>
              <a:lstStyle/>
              <a:p>
                <a:r>
                  <a:rPr lang="en-US">
                    <a:noFill/>
                  </a:rPr>
                  <a:t> </a:t>
                </a:r>
              </a:p>
            </p:txBody>
          </p:sp>
        </mc:Fallback>
      </mc:AlternateContent>
      <p:grpSp>
        <p:nvGrpSpPr>
          <p:cNvPr id="4" name="Group 3"/>
          <p:cNvGrpSpPr/>
          <p:nvPr/>
        </p:nvGrpSpPr>
        <p:grpSpPr>
          <a:xfrm>
            <a:off x="6511763" y="1828800"/>
            <a:ext cx="2134881" cy="1817914"/>
            <a:chOff x="6096000" y="4408715"/>
            <a:chExt cx="2134881" cy="1817914"/>
          </a:xfrm>
        </p:grpSpPr>
        <p:cxnSp>
          <p:nvCxnSpPr>
            <p:cNvPr id="5" name="Straight Connector 4"/>
            <p:cNvCxnSpPr/>
            <p:nvPr/>
          </p:nvCxnSpPr>
          <p:spPr>
            <a:xfrm>
              <a:off x="6248400" y="4408715"/>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96000" y="6074229"/>
              <a:ext cx="198120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6248400" y="4890888"/>
              <a:ext cx="1982481" cy="1183341"/>
            </a:xfrm>
            <a:custGeom>
              <a:avLst/>
              <a:gdLst>
                <a:gd name="connsiteX0" fmla="*/ 0 w 1982481"/>
                <a:gd name="connsiteY0" fmla="*/ 1183341 h 1183341"/>
                <a:gd name="connsiteX1" fmla="*/ 1206394 w 1982481"/>
                <a:gd name="connsiteY1" fmla="*/ 637775 h 1183341"/>
                <a:gd name="connsiteX2" fmla="*/ 1982481 w 1982481"/>
                <a:gd name="connsiteY2" fmla="*/ 0 h 1183341"/>
              </a:gdLst>
              <a:ahLst/>
              <a:cxnLst>
                <a:cxn ang="0">
                  <a:pos x="connsiteX0" y="connsiteY0"/>
                </a:cxn>
                <a:cxn ang="0">
                  <a:pos x="connsiteX1" y="connsiteY1"/>
                </a:cxn>
                <a:cxn ang="0">
                  <a:pos x="connsiteX2" y="connsiteY2"/>
                </a:cxn>
              </a:cxnLst>
              <a:rect l="l" t="t" r="r" b="b"/>
              <a:pathLst>
                <a:path w="1982481" h="1183341">
                  <a:moveTo>
                    <a:pt x="0" y="1183341"/>
                  </a:moveTo>
                  <a:cubicBezTo>
                    <a:pt x="437990" y="1009169"/>
                    <a:pt x="875981" y="834998"/>
                    <a:pt x="1206394" y="637775"/>
                  </a:cubicBezTo>
                  <a:cubicBezTo>
                    <a:pt x="1536807" y="440552"/>
                    <a:pt x="1759644" y="220276"/>
                    <a:pt x="1982481" y="0"/>
                  </a:cubicBez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11763" y="4597615"/>
              <a:ext cx="1149674" cy="307777"/>
            </a:xfrm>
            <a:prstGeom prst="rect">
              <a:avLst/>
            </a:prstGeom>
            <a:noFill/>
          </p:spPr>
          <p:txBody>
            <a:bodyPr wrap="none" rtlCol="0">
              <a:spAutoFit/>
            </a:bodyPr>
            <a:lstStyle/>
            <a:p>
              <a:r>
                <a:rPr lang="en-US" sz="1400" dirty="0">
                  <a:solidFill>
                    <a:schemeClr val="tx2"/>
                  </a:solidFill>
                </a:rPr>
                <a:t>linearithmic</a:t>
              </a:r>
            </a:p>
          </p:txBody>
        </p:sp>
      </p:grpSp>
    </p:spTree>
    <p:extLst>
      <p:ext uri="{BB962C8B-B14F-4D97-AF65-F5344CB8AC3E}">
        <p14:creationId xmlns:p14="http://schemas.microsoft.com/office/powerpoint/2010/main" val="356277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 and their role in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Summations can be used to abbreviate long series of sums</a:t>
                </a:r>
              </a:p>
              <a:p>
                <a:r>
                  <a:rPr lang="en-US" dirty="0"/>
                  <a:t>These can used to model the work done in loops</a:t>
                </a:r>
              </a:p>
              <a:p>
                <a:r>
                  <a:rPr lang="en-US" dirty="0"/>
                  <a:t>General form</a:t>
                </a:r>
              </a:p>
              <a:p>
                <a:pPr marL="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m:t>
                          </m:r>
                          <m:r>
                            <a:rPr lang="en-US" b="0" i="1" smtClean="0">
                              <a:latin typeface="Cambria Math"/>
                            </a:rPr>
                            <m:t>𝑎</m:t>
                          </m:r>
                        </m:sub>
                        <m:sup>
                          <m:r>
                            <a:rPr lang="en-US" b="0" i="1" smtClean="0">
                              <a:latin typeface="Cambria Math"/>
                            </a:rPr>
                            <m:t>𝑏</m:t>
                          </m:r>
                        </m:sup>
                        <m:e>
                          <m:r>
                            <a:rPr lang="en-US" b="0" i="1" smtClean="0">
                              <a:latin typeface="Cambria Math"/>
                            </a:rPr>
                            <m:t>𝑓</m:t>
                          </m:r>
                          <m:r>
                            <a:rPr lang="en-US" b="0" i="1" smtClean="0">
                              <a:latin typeface="Cambria Math"/>
                            </a:rPr>
                            <m:t>(</m:t>
                          </m:r>
                          <m:r>
                            <a:rPr lang="en-US" b="0" i="1" smtClean="0">
                              <a:latin typeface="Cambria Math" charset="0"/>
                            </a:rPr>
                            <m:t>𝑖</m:t>
                          </m:r>
                          <m:r>
                            <a:rPr lang="en-US" b="0" i="1" smtClean="0">
                              <a:latin typeface="Cambria Math"/>
                            </a:rPr>
                            <m:t>)</m:t>
                          </m:r>
                        </m:e>
                      </m:nary>
                    </m:oMath>
                  </m:oMathPara>
                </a14:m>
                <a:endParaRPr lang="en-US" dirty="0"/>
              </a:p>
              <a:p>
                <a:endParaRPr lang="en-US" dirty="0"/>
              </a:p>
              <a:p>
                <a:r>
                  <a:rPr lang="en-US" dirty="0"/>
                  <a:t>Example:</a:t>
                </a:r>
              </a:p>
              <a:p>
                <a:pPr marL="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6</m:t>
                          </m:r>
                        </m:sup>
                        <m:e>
                          <m:r>
                            <a:rPr lang="en-US" b="0" i="1" smtClean="0">
                              <a:latin typeface="Cambria Math"/>
                            </a:rPr>
                            <m:t>10=10+10+10+10+10+10=60 </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3" t="-1887"/>
                </a:stretch>
              </a:blipFill>
            </p:spPr>
            <p:txBody>
              <a:bodyPr/>
              <a:lstStyle/>
              <a:p>
                <a:r>
                  <a:rPr lang="en-US">
                    <a:noFill/>
                  </a:rPr>
                  <a:t> </a:t>
                </a:r>
              </a:p>
            </p:txBody>
          </p:sp>
        </mc:Fallback>
      </mc:AlternateContent>
      <p:sp>
        <p:nvSpPr>
          <p:cNvPr id="4" name="Left Brace 3"/>
          <p:cNvSpPr/>
          <p:nvPr/>
        </p:nvSpPr>
        <p:spPr>
          <a:xfrm rot="16200000">
            <a:off x="4608979" y="3923180"/>
            <a:ext cx="307041" cy="3733800"/>
          </a:xfrm>
          <a:prstGeom prst="lef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5" name="TextBox 4"/>
          <p:cNvSpPr txBox="1"/>
          <p:nvPr/>
        </p:nvSpPr>
        <p:spPr>
          <a:xfrm>
            <a:off x="4198081" y="5918769"/>
            <a:ext cx="1128835" cy="369332"/>
          </a:xfrm>
          <a:prstGeom prst="rect">
            <a:avLst/>
          </a:prstGeom>
          <a:noFill/>
        </p:spPr>
        <p:txBody>
          <a:bodyPr wrap="none" rtlCol="0">
            <a:spAutoFit/>
          </a:bodyPr>
          <a:lstStyle/>
          <a:p>
            <a:r>
              <a:rPr lang="en-US" dirty="0">
                <a:solidFill>
                  <a:schemeClr val="accent4"/>
                </a:solidFill>
              </a:rPr>
              <a:t>six terms</a:t>
            </a:r>
          </a:p>
        </p:txBody>
      </p:sp>
    </p:spTree>
    <p:extLst>
      <p:ext uri="{BB962C8B-B14F-4D97-AF65-F5344CB8AC3E}">
        <p14:creationId xmlns:p14="http://schemas.microsoft.com/office/powerpoint/2010/main" val="150844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Summations</a:t>
            </a:r>
          </a:p>
        </p:txBody>
      </p:sp>
      <p:sp>
        <p:nvSpPr>
          <p:cNvPr id="3" name="Content Placeholder 2"/>
          <p:cNvSpPr>
            <a:spLocks noGrp="1"/>
          </p:cNvSpPr>
          <p:nvPr>
            <p:ph idx="1"/>
          </p:nvPr>
        </p:nvSpPr>
        <p:spPr/>
        <p:txBody>
          <a:bodyPr/>
          <a:lstStyle/>
          <a:p>
            <a:r>
              <a:rPr lang="en-US" dirty="0"/>
              <a:t>Other examples</a:t>
            </a:r>
          </a:p>
        </p:txBody>
      </p:sp>
      <mc:AlternateContent xmlns:mc="http://schemas.openxmlformats.org/markup-compatibility/2006" xmlns:a14="http://schemas.microsoft.com/office/drawing/2010/main">
        <mc:Choice Requires="a14">
          <p:sp>
            <p:nvSpPr>
              <p:cNvPr id="4" name="TextBox 3"/>
              <p:cNvSpPr txBox="1"/>
              <p:nvPr/>
            </p:nvSpPr>
            <p:spPr>
              <a:xfrm>
                <a:off x="1828800" y="2286000"/>
                <a:ext cx="3271152" cy="875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5</m:t>
                          </m:r>
                        </m:sup>
                        <m:e>
                          <m:r>
                            <a:rPr lang="en-US" b="0" i="1" smtClean="0">
                              <a:latin typeface="Cambria Math"/>
                            </a:rPr>
                            <m:t>𝑖</m:t>
                          </m:r>
                        </m:e>
                      </m:nary>
                      <m:r>
                        <a:rPr lang="en-US" b="0" i="1" smtClean="0">
                          <a:latin typeface="Cambria Math"/>
                        </a:rPr>
                        <m:t>=1+2+3+4+5=15</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828800" y="2286000"/>
                <a:ext cx="3271152" cy="875048"/>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718187" y="3442844"/>
                <a:ext cx="4380045"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𝑛</m:t>
                          </m:r>
                        </m:sup>
                        <m:e>
                          <m:r>
                            <a:rPr lang="en-US" b="0" i="1" smtClean="0">
                              <a:latin typeface="Cambria Math"/>
                            </a:rPr>
                            <m:t>𝑛</m:t>
                          </m:r>
                        </m:e>
                      </m:nary>
                      <m:r>
                        <a:rPr lang="en-US" b="0" i="1" smtClean="0">
                          <a:latin typeface="Cambria Math"/>
                        </a:rPr>
                        <m:t>=</m:t>
                      </m:r>
                      <m:r>
                        <a:rPr lang="en-US" b="0" i="1" smtClean="0">
                          <a:latin typeface="Cambria Math"/>
                        </a:rPr>
                        <m:t>𝑛</m:t>
                      </m:r>
                      <m:r>
                        <a:rPr lang="en-US" b="0" i="1" smtClean="0">
                          <a:latin typeface="Cambria Math"/>
                        </a:rPr>
                        <m:t>+</m:t>
                      </m:r>
                      <m:r>
                        <a:rPr lang="en-US" b="0" i="1" smtClean="0">
                          <a:latin typeface="Cambria Math"/>
                        </a:rPr>
                        <m:t>𝑛</m:t>
                      </m:r>
                      <m:r>
                        <a:rPr lang="en-US" b="0" i="1" smtClean="0">
                          <a:latin typeface="Cambria Math"/>
                        </a:rPr>
                        <m:t>+…+</m:t>
                      </m:r>
                      <m:r>
                        <a:rPr lang="en-US" b="0" i="1" smtClean="0">
                          <a:latin typeface="Cambria Math"/>
                        </a:rPr>
                        <m:t>𝑛</m:t>
                      </m:r>
                      <m:r>
                        <a:rPr lang="en-US" b="0" i="1" smtClean="0">
                          <a:latin typeface="Cambria Math"/>
                        </a:rPr>
                        <m:t>+</m:t>
                      </m:r>
                      <m:r>
                        <a:rPr lang="en-US" b="0" i="1" smtClean="0">
                          <a:latin typeface="Cambria Math"/>
                        </a:rPr>
                        <m:t>𝑛</m:t>
                      </m:r>
                      <m:r>
                        <a:rPr lang="en-US" b="0" i="1" smtClean="0">
                          <a:latin typeface="Cambria Math"/>
                        </a:rPr>
                        <m:t>=</m:t>
                      </m:r>
                      <m:r>
                        <a:rPr lang="en-US" b="0" i="1" smtClean="0">
                          <a:latin typeface="Cambria Math"/>
                        </a:rPr>
                        <m:t>𝑛</m:t>
                      </m:r>
                      <m:r>
                        <a:rPr lang="en-US" b="0" i="1" smtClean="0">
                          <a:latin typeface="Cambria Math"/>
                        </a:rPr>
                        <m:t>∗</m:t>
                      </m:r>
                      <m:r>
                        <a:rPr lang="en-US" b="0" i="1" smtClean="0">
                          <a:latin typeface="Cambria Math"/>
                        </a:rPr>
                        <m:t>𝑛</m:t>
                      </m:r>
                      <m:r>
                        <a:rPr lang="en-US" b="0" i="1" smtClean="0">
                          <a:latin typeface="Cambria Math"/>
                        </a:rPr>
                        <m:t>= </m:t>
                      </m:r>
                      <m:sSup>
                        <m:sSupPr>
                          <m:ctrlPr>
                            <a:rPr lang="en-US" b="0" i="1" smtClean="0">
                              <a:latin typeface="Cambria Math" charset="0"/>
                            </a:rPr>
                          </m:ctrlPr>
                        </m:sSupPr>
                        <m:e>
                          <m:r>
                            <a:rPr lang="en-US" b="0" i="1" smtClean="0">
                              <a:latin typeface="Cambria Math"/>
                            </a:rPr>
                            <m:t>𝑛</m:t>
                          </m:r>
                        </m:e>
                        <m:sup>
                          <m:r>
                            <a:rPr lang="en-US" b="0" i="1" smtClean="0">
                              <a:latin typeface="Cambria Math"/>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718187" y="3442844"/>
                <a:ext cx="4380045" cy="848566"/>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90819" y="4667068"/>
                <a:ext cx="331834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=4</m:t>
                          </m:r>
                        </m:sub>
                        <m:sup>
                          <m:r>
                            <a:rPr lang="en-US" b="0" i="1" smtClean="0">
                              <a:latin typeface="Cambria Math"/>
                            </a:rPr>
                            <m:t>8</m:t>
                          </m:r>
                        </m:sup>
                        <m:e>
                          <m:r>
                            <a:rPr lang="en-US" b="0" i="1" smtClean="0">
                              <a:latin typeface="Cambria Math"/>
                            </a:rPr>
                            <m:t>2</m:t>
                          </m:r>
                        </m:e>
                      </m:nary>
                      <m:r>
                        <a:rPr lang="en-US" b="0" i="1" smtClean="0">
                          <a:latin typeface="Cambria Math"/>
                        </a:rPr>
                        <m:t>=2+2+2+2+2=10</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790819" y="4667068"/>
                <a:ext cx="3318344" cy="871136"/>
              </a:xfrm>
              <a:prstGeom prst="rect">
                <a:avLst/>
              </a:prstGeom>
              <a:blipFill rotWithShape="1">
                <a:blip r:embed="rId4"/>
                <a:stretch>
                  <a:fillRect/>
                </a:stretch>
              </a:blipFill>
            </p:spPr>
            <p:txBody>
              <a:bodyPr/>
              <a:lstStyle/>
              <a:p>
                <a:r>
                  <a:rPr lang="en-US">
                    <a:noFill/>
                  </a:rPr>
                  <a:t> </a:t>
                </a:r>
              </a:p>
            </p:txBody>
          </p:sp>
        </mc:Fallback>
      </mc:AlternateContent>
      <p:sp>
        <p:nvSpPr>
          <p:cNvPr id="7" name="Left Brace 6"/>
          <p:cNvSpPr/>
          <p:nvPr/>
        </p:nvSpPr>
        <p:spPr>
          <a:xfrm rot="16200000">
            <a:off x="3465981" y="3277675"/>
            <a:ext cx="307041" cy="1752600"/>
          </a:xfrm>
          <a:prstGeom prst="lef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8" name="TextBox 7"/>
          <p:cNvSpPr txBox="1"/>
          <p:nvPr/>
        </p:nvSpPr>
        <p:spPr>
          <a:xfrm>
            <a:off x="3141645" y="4291410"/>
            <a:ext cx="955711" cy="369332"/>
          </a:xfrm>
          <a:prstGeom prst="rect">
            <a:avLst/>
          </a:prstGeom>
          <a:noFill/>
        </p:spPr>
        <p:txBody>
          <a:bodyPr wrap="none" rtlCol="0">
            <a:spAutoFit/>
          </a:bodyPr>
          <a:lstStyle/>
          <a:p>
            <a:r>
              <a:rPr lang="en-US" dirty="0">
                <a:solidFill>
                  <a:schemeClr val="accent4"/>
                </a:solidFill>
              </a:rPr>
              <a:t>n terms</a:t>
            </a:r>
          </a:p>
        </p:txBody>
      </p:sp>
      <p:sp>
        <p:nvSpPr>
          <p:cNvPr id="9" name="TextBox 8"/>
          <p:cNvSpPr txBox="1"/>
          <p:nvPr/>
        </p:nvSpPr>
        <p:spPr>
          <a:xfrm>
            <a:off x="533400" y="2330051"/>
            <a:ext cx="1471093" cy="830997"/>
          </a:xfrm>
          <a:prstGeom prst="rect">
            <a:avLst/>
          </a:prstGeom>
          <a:noFill/>
        </p:spPr>
        <p:txBody>
          <a:bodyPr wrap="square" rtlCol="0">
            <a:spAutoFit/>
          </a:bodyPr>
          <a:lstStyle/>
          <a:p>
            <a:pPr algn="ctr"/>
            <a:r>
              <a:rPr lang="en-US" sz="1600" dirty="0">
                <a:solidFill>
                  <a:schemeClr val="accent4"/>
                </a:solidFill>
              </a:rPr>
              <a:t>Uses </a:t>
            </a:r>
          </a:p>
          <a:p>
            <a:pPr algn="ctr"/>
            <a:r>
              <a:rPr lang="en-US" sz="1600" dirty="0">
                <a:solidFill>
                  <a:schemeClr val="accent4"/>
                </a:solidFill>
              </a:rPr>
              <a:t>indexer </a:t>
            </a:r>
          </a:p>
          <a:p>
            <a:pPr algn="ctr"/>
            <a:r>
              <a:rPr lang="en-US" sz="1600" dirty="0" err="1">
                <a:solidFill>
                  <a:schemeClr val="accent4"/>
                </a:solidFill>
              </a:rPr>
              <a:t>i</a:t>
            </a:r>
            <a:endParaRPr lang="en-US" sz="1600" dirty="0">
              <a:solidFill>
                <a:schemeClr val="accent4"/>
              </a:solidFill>
            </a:endParaRPr>
          </a:p>
        </p:txBody>
      </p:sp>
      <p:sp>
        <p:nvSpPr>
          <p:cNvPr id="10" name="Left Brace 9"/>
          <p:cNvSpPr/>
          <p:nvPr/>
        </p:nvSpPr>
        <p:spPr>
          <a:xfrm rot="16200000">
            <a:off x="3406122" y="4562568"/>
            <a:ext cx="307041" cy="1676401"/>
          </a:xfrm>
          <a:prstGeom prst="lef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11" name="TextBox 10"/>
          <p:cNvSpPr txBox="1"/>
          <p:nvPr/>
        </p:nvSpPr>
        <p:spPr>
          <a:xfrm>
            <a:off x="2783256" y="5580736"/>
            <a:ext cx="1628972" cy="369332"/>
          </a:xfrm>
          <a:prstGeom prst="rect">
            <a:avLst/>
          </a:prstGeom>
          <a:noFill/>
        </p:spPr>
        <p:txBody>
          <a:bodyPr wrap="none" rtlCol="0">
            <a:spAutoFit/>
          </a:bodyPr>
          <a:lstStyle/>
          <a:p>
            <a:r>
              <a:rPr lang="en-US" dirty="0">
                <a:solidFill>
                  <a:schemeClr val="accent4"/>
                </a:solidFill>
              </a:rPr>
              <a:t>8 – 4 + 1 terms</a:t>
            </a:r>
          </a:p>
        </p:txBody>
      </p:sp>
    </p:spTree>
    <p:extLst>
      <p:ext uri="{BB962C8B-B14F-4D97-AF65-F5344CB8AC3E}">
        <p14:creationId xmlns:p14="http://schemas.microsoft.com/office/powerpoint/2010/main" val="234636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564926474"/>
                  </p:ext>
                </p:extLst>
              </p:nvPr>
            </p:nvGraphicFramePr>
            <p:xfrm>
              <a:off x="1417468" y="1743229"/>
              <a:ext cx="6096000" cy="4693031"/>
            </p:xfrm>
            <a:graphic>
              <a:graphicData uri="http://schemas.openxmlformats.org/drawingml/2006/table">
                <a:tbl>
                  <a:tblPr firstRow="1" bandRow="1">
                    <a:tableStyleId>{00A15C55-8517-42AA-B614-E9B94910E393}</a:tableStyleId>
                  </a:tblPr>
                  <a:tblGrid>
                    <a:gridCol w="1325732">
                      <a:extLst>
                        <a:ext uri="{9D8B030D-6E8A-4147-A177-3AD203B41FA5}">
                          <a16:colId xmlns="" xmlns:a16="http://schemas.microsoft.com/office/drawing/2014/main" val="20000"/>
                        </a:ext>
                      </a:extLst>
                    </a:gridCol>
                    <a:gridCol w="4770268">
                      <a:extLst>
                        <a:ext uri="{9D8B030D-6E8A-4147-A177-3AD203B41FA5}">
                          <a16:colId xmlns="" xmlns:a16="http://schemas.microsoft.com/office/drawing/2014/main" val="20001"/>
                        </a:ext>
                      </a:extLst>
                    </a:gridCol>
                  </a:tblGrid>
                  <a:tr h="370840">
                    <a:tc>
                      <a:txBody>
                        <a:bodyPr/>
                        <a:lstStyle/>
                        <a:p>
                          <a:r>
                            <a:rPr lang="en-US" dirty="0"/>
                            <a:t>Sums</a:t>
                          </a:r>
                        </a:p>
                      </a:txBody>
                      <a:tcPr/>
                    </a:tc>
                    <a:tc>
                      <a:txBody>
                        <a:bodyPr/>
                        <a:lstStyle/>
                        <a:p>
                          <a:r>
                            <a:rPr lang="en-US" dirty="0"/>
                            <a:t>Answer (show your work!)</a:t>
                          </a:r>
                        </a:p>
                      </a:txBody>
                      <a:tcPr/>
                    </a:tc>
                    <a:extLst>
                      <a:ext uri="{0D108BD9-81ED-4DB2-BD59-A6C34878D82A}">
                        <a16:rowId xmlns="" xmlns:a16="http://schemas.microsoft.com/office/drawing/2014/main" val="10000"/>
                      </a:ext>
                    </a:extLst>
                  </a:tr>
                  <a:tr h="869442">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 1</m:t>
                                    </m:r>
                                  </m:sub>
                                  <m:sup>
                                    <m:r>
                                      <a:rPr lang="en-US" smtClean="0">
                                        <a:latin typeface="Cambria Math" panose="02040503050406030204" pitchFamily="18" charset="0"/>
                                      </a:rPr>
                                      <m:t>3</m:t>
                                    </m:r>
                                  </m:sup>
                                  <m:e>
                                    <m:r>
                                      <a:rPr lang="en-US" smtClean="0">
                                        <a:latin typeface="Cambria Math" panose="02040503050406030204" pitchFamily="18" charset="0"/>
                                      </a:rPr>
                                      <m:t>3</m:t>
                                    </m:r>
                                  </m:e>
                                </m:nary>
                              </m:oMath>
                            </m:oMathPara>
                          </a14:m>
                          <a:endParaRPr lang="en-US" dirty="0"/>
                        </a:p>
                      </a:txBody>
                      <a:tcPr/>
                    </a:tc>
                    <a:tc>
                      <a:txBody>
                        <a:bodyPr/>
                        <a:lstStyle/>
                        <a:p>
                          <a:pPr algn="ctr"/>
                          <a:r>
                            <a:rPr lang="en-US" dirty="0"/>
                            <a:t>3 + 3 +</a:t>
                          </a:r>
                          <a:r>
                            <a:rPr lang="en-US" baseline="0" dirty="0"/>
                            <a:t> 3 = 9</a:t>
                          </a:r>
                          <a:endParaRPr lang="en-US" dirty="0"/>
                        </a:p>
                      </a:txBody>
                      <a:tcPr anchor="ctr"/>
                    </a:tc>
                    <a:extLst>
                      <a:ext uri="{0D108BD9-81ED-4DB2-BD59-A6C34878D82A}">
                        <a16:rowId xmlns="" xmlns:a16="http://schemas.microsoft.com/office/drawing/2014/main" val="10001"/>
                      </a:ext>
                    </a:extLst>
                  </a:tr>
                  <a:tr h="869442">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=2</m:t>
                                    </m:r>
                                  </m:sub>
                                  <m:sup>
                                    <m:r>
                                      <a:rPr lang="en-US" smtClean="0">
                                        <a:latin typeface="Cambria Math" panose="02040503050406030204" pitchFamily="18" charset="0"/>
                                      </a:rPr>
                                      <m:t>8</m:t>
                                    </m:r>
                                  </m:sup>
                                  <m:e>
                                    <m:r>
                                      <a:rPr lang="en-US" smtClean="0">
                                        <a:latin typeface="Cambria Math" panose="02040503050406030204" pitchFamily="18" charset="0"/>
                                      </a:rPr>
                                      <m:t>𝑛</m:t>
                                    </m:r>
                                  </m:e>
                                </m:nary>
                              </m:oMath>
                            </m:oMathPara>
                          </a14:m>
                          <a:endParaRPr lang="en-US" dirty="0"/>
                        </a:p>
                      </a:txBody>
                      <a:tcPr/>
                    </a:tc>
                    <a:tc>
                      <a:txBody>
                        <a:bodyPr/>
                        <a:lstStyle/>
                        <a:p>
                          <a:pPr algn="ctr"/>
                          <a:r>
                            <a:rPr lang="en-US" dirty="0"/>
                            <a:t>n</a:t>
                          </a:r>
                          <a:r>
                            <a:rPr lang="en-US" baseline="0" dirty="0"/>
                            <a:t> + n + … + n = 7n      (8 – 2 + 1 terms)</a:t>
                          </a:r>
                          <a:endParaRPr lang="en-US" dirty="0"/>
                        </a:p>
                      </a:txBody>
                      <a:tcPr anchor="ctr"/>
                    </a:tc>
                    <a:extLst>
                      <a:ext uri="{0D108BD9-81ED-4DB2-BD59-A6C34878D82A}">
                        <a16:rowId xmlns="" xmlns:a16="http://schemas.microsoft.com/office/drawing/2014/main" val="10002"/>
                      </a:ext>
                    </a:extLst>
                  </a:tr>
                  <a:tr h="869442">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=1</m:t>
                                    </m:r>
                                  </m:sub>
                                  <m:sup>
                                    <m:r>
                                      <a:rPr lang="en-US" smtClean="0">
                                        <a:latin typeface="Cambria Math" panose="02040503050406030204" pitchFamily="18" charset="0"/>
                                      </a:rPr>
                                      <m:t>10</m:t>
                                    </m:r>
                                  </m:sup>
                                  <m:e>
                                    <m:r>
                                      <a:rPr lang="en-US" smtClean="0">
                                        <a:latin typeface="Cambria Math" panose="02040503050406030204" pitchFamily="18" charset="0"/>
                                      </a:rPr>
                                      <m:t>𝑖</m:t>
                                    </m:r>
                                  </m:e>
                                </m:nary>
                              </m:oMath>
                            </m:oMathPara>
                          </a14:m>
                          <a:endParaRPr lang="en-US" dirty="0"/>
                        </a:p>
                      </a:txBody>
                      <a:tcPr/>
                    </a:tc>
                    <a:tc>
                      <a:txBody>
                        <a:bodyPr/>
                        <a:lstStyle/>
                        <a:p>
                          <a:pPr algn="ctr"/>
                          <a:r>
                            <a:rPr lang="en-US" dirty="0"/>
                            <a:t>1 + 2 + 3 + 4 + 5 + 6 + 7 + 8 + 9</a:t>
                          </a:r>
                          <a:r>
                            <a:rPr lang="en-US" baseline="0" dirty="0"/>
                            <a:t> + 10 = 55</a:t>
                          </a:r>
                          <a:endParaRPr lang="en-US" dirty="0"/>
                        </a:p>
                      </a:txBody>
                      <a:tcPr anchor="ctr"/>
                    </a:tc>
                    <a:extLst>
                      <a:ext uri="{0D108BD9-81ED-4DB2-BD59-A6C34878D82A}">
                        <a16:rowId xmlns="" xmlns:a16="http://schemas.microsoft.com/office/drawing/2014/main" val="10003"/>
                      </a:ext>
                    </a:extLst>
                  </a:tr>
                  <a:tr h="873506">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=1</m:t>
                                    </m:r>
                                  </m:sub>
                                  <m:sup>
                                    <m:r>
                                      <a:rPr lang="en-US" smtClean="0">
                                        <a:latin typeface="Cambria Math" panose="02040503050406030204" pitchFamily="18" charset="0"/>
                                      </a:rPr>
                                      <m:t>5</m:t>
                                    </m:r>
                                  </m:sup>
                                  <m:e>
                                    <m:r>
                                      <a:rPr lang="en-US" smtClean="0">
                                        <a:latin typeface="Cambria Math" panose="02040503050406030204" pitchFamily="18" charset="0"/>
                                      </a:rPr>
                                      <m:t>2</m:t>
                                    </m:r>
                                    <m:r>
                                      <a:rPr lang="en-US" smtClean="0">
                                        <a:latin typeface="Cambria Math" panose="02040503050406030204" pitchFamily="18" charset="0"/>
                                      </a:rPr>
                                      <m:t>𝑖</m:t>
                                    </m:r>
                                  </m:e>
                                </m:nary>
                              </m:oMath>
                            </m:oMathPara>
                          </a14:m>
                          <a:endParaRPr lang="en-US" dirty="0"/>
                        </a:p>
                      </a:txBody>
                      <a:tcPr/>
                    </a:tc>
                    <a:tc>
                      <a:txBody>
                        <a:bodyPr/>
                        <a:lstStyle/>
                        <a:p>
                          <a:pPr algn="ctr"/>
                          <a:r>
                            <a:rPr lang="en-US" dirty="0"/>
                            <a:t>2*1</a:t>
                          </a:r>
                          <a:r>
                            <a:rPr lang="en-US" baseline="0" dirty="0"/>
                            <a:t> + 2*2 + 2*3 + 2*4 + 2*5 = </a:t>
                          </a:r>
                          <a:br>
                            <a:rPr lang="en-US" baseline="0" dirty="0"/>
                          </a:br>
                          <a:r>
                            <a:rPr lang="en-US" baseline="0" dirty="0"/>
                            <a:t>2 + 4 + 6 + 8 + 10 = 30</a:t>
                          </a:r>
                          <a:endParaRPr lang="en-US" dirty="0"/>
                        </a:p>
                      </a:txBody>
                      <a:tcPr anchor="ctr"/>
                    </a:tc>
                    <a:extLst>
                      <a:ext uri="{0D108BD9-81ED-4DB2-BD59-A6C34878D82A}">
                        <a16:rowId xmlns="" xmlns:a16="http://schemas.microsoft.com/office/drawing/2014/main" val="10004"/>
                      </a:ext>
                    </a:extLst>
                  </a:tr>
                  <a:tr h="840359">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=1</m:t>
                                    </m:r>
                                  </m:sub>
                                  <m:sup>
                                    <m:r>
                                      <a:rPr lang="en-US" smtClean="0">
                                        <a:latin typeface="Cambria Math" panose="02040503050406030204" pitchFamily="18" charset="0"/>
                                      </a:rPr>
                                      <m:t>𝑛</m:t>
                                    </m:r>
                                  </m:sup>
                                  <m:e>
                                    <m:r>
                                      <a:rPr lang="en-US" smtClean="0">
                                        <a:latin typeface="Cambria Math" panose="02040503050406030204" pitchFamily="18" charset="0"/>
                                      </a:rPr>
                                      <m:t>4</m:t>
                                    </m:r>
                                  </m:e>
                                </m:nary>
                              </m:oMath>
                            </m:oMathPara>
                          </a14:m>
                          <a:endParaRPr lang="en-US" dirty="0"/>
                        </a:p>
                      </a:txBody>
                      <a:tcPr/>
                    </a:tc>
                    <a:tc>
                      <a:txBody>
                        <a:bodyPr/>
                        <a:lstStyle/>
                        <a:p>
                          <a:pPr algn="ctr"/>
                          <a:r>
                            <a:rPr lang="en-US" dirty="0"/>
                            <a:t>4 +</a:t>
                          </a:r>
                          <a:r>
                            <a:rPr lang="en-US" baseline="0" dirty="0"/>
                            <a:t> 4 + … + 4 = 4n       (n terms)</a:t>
                          </a:r>
                          <a:endParaRPr lang="en-US" dirty="0"/>
                        </a:p>
                      </a:txBody>
                      <a:tcPr anchor="ctr"/>
                    </a:tc>
                    <a:extLst>
                      <a:ext uri="{0D108BD9-81ED-4DB2-BD59-A6C34878D82A}">
                        <a16:rowId xmlns="" xmlns:a16="http://schemas.microsoft.com/office/drawing/2014/main" val="10005"/>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564926474"/>
                  </p:ext>
                </p:extLst>
              </p:nvPr>
            </p:nvGraphicFramePr>
            <p:xfrm>
              <a:off x="1417468" y="1743229"/>
              <a:ext cx="6096000" cy="4693031"/>
            </p:xfrm>
            <a:graphic>
              <a:graphicData uri="http://schemas.openxmlformats.org/drawingml/2006/table">
                <a:tbl>
                  <a:tblPr firstRow="1" bandRow="1">
                    <a:tableStyleId>{00A15C55-8517-42AA-B614-E9B94910E393}</a:tableStyleId>
                  </a:tblPr>
                  <a:tblGrid>
                    <a:gridCol w="1325732">
                      <a:extLst>
                        <a:ext uri="{9D8B030D-6E8A-4147-A177-3AD203B41FA5}">
                          <a16:colId xmlns:a16="http://schemas.microsoft.com/office/drawing/2014/main" val="20000"/>
                        </a:ext>
                      </a:extLst>
                    </a:gridCol>
                    <a:gridCol w="4770268">
                      <a:extLst>
                        <a:ext uri="{9D8B030D-6E8A-4147-A177-3AD203B41FA5}">
                          <a16:colId xmlns:a16="http://schemas.microsoft.com/office/drawing/2014/main" val="20001"/>
                        </a:ext>
                      </a:extLst>
                    </a:gridCol>
                  </a:tblGrid>
                  <a:tr h="370840">
                    <a:tc>
                      <a:txBody>
                        <a:bodyPr/>
                        <a:lstStyle/>
                        <a:p>
                          <a:r>
                            <a:rPr lang="en-US" dirty="0"/>
                            <a:t>Sums</a:t>
                          </a:r>
                        </a:p>
                      </a:txBody>
                      <a:tcPr/>
                    </a:tc>
                    <a:tc>
                      <a:txBody>
                        <a:bodyPr/>
                        <a:lstStyle/>
                        <a:p>
                          <a:r>
                            <a:rPr lang="en-US" dirty="0"/>
                            <a:t>Answer (show your work!)</a:t>
                          </a:r>
                        </a:p>
                      </a:txBody>
                      <a:tcPr/>
                    </a:tc>
                    <a:extLst>
                      <a:ext uri="{0D108BD9-81ED-4DB2-BD59-A6C34878D82A}">
                        <a16:rowId xmlns:a16="http://schemas.microsoft.com/office/drawing/2014/main" val="10000"/>
                      </a:ext>
                    </a:extLst>
                  </a:tr>
                  <a:tr h="869442">
                    <a:tc>
                      <a:txBody>
                        <a:bodyPr/>
                        <a:lstStyle/>
                        <a:p>
                          <a:endParaRPr lang="en-US"/>
                        </a:p>
                      </a:txBody>
                      <a:tcPr>
                        <a:blipFill>
                          <a:blip r:embed="rId2"/>
                          <a:stretch>
                            <a:fillRect l="-459" t="-46154" r="-361009" b="-397902"/>
                          </a:stretch>
                        </a:blipFill>
                      </a:tcPr>
                    </a:tc>
                    <a:tc>
                      <a:txBody>
                        <a:bodyPr/>
                        <a:lstStyle/>
                        <a:p>
                          <a:pPr algn="ctr"/>
                          <a:r>
                            <a:rPr lang="en-US" dirty="0"/>
                            <a:t>3 + 3 +</a:t>
                          </a:r>
                          <a:r>
                            <a:rPr lang="en-US" baseline="0" dirty="0"/>
                            <a:t> 3 = 9</a:t>
                          </a:r>
                          <a:endParaRPr lang="en-US" dirty="0"/>
                        </a:p>
                      </a:txBody>
                      <a:tcPr anchor="ctr"/>
                    </a:tc>
                    <a:extLst>
                      <a:ext uri="{0D108BD9-81ED-4DB2-BD59-A6C34878D82A}">
                        <a16:rowId xmlns:a16="http://schemas.microsoft.com/office/drawing/2014/main" val="10001"/>
                      </a:ext>
                    </a:extLst>
                  </a:tr>
                  <a:tr h="869442">
                    <a:tc>
                      <a:txBody>
                        <a:bodyPr/>
                        <a:lstStyle/>
                        <a:p>
                          <a:endParaRPr lang="en-US"/>
                        </a:p>
                      </a:txBody>
                      <a:tcPr>
                        <a:blipFill>
                          <a:blip r:embed="rId2"/>
                          <a:stretch>
                            <a:fillRect l="-459" t="-146154" r="-361009" b="-297902"/>
                          </a:stretch>
                        </a:blipFill>
                      </a:tcPr>
                    </a:tc>
                    <a:tc>
                      <a:txBody>
                        <a:bodyPr/>
                        <a:lstStyle/>
                        <a:p>
                          <a:pPr algn="ctr"/>
                          <a:r>
                            <a:rPr lang="en-US" dirty="0"/>
                            <a:t>n</a:t>
                          </a:r>
                          <a:r>
                            <a:rPr lang="en-US" baseline="0" dirty="0"/>
                            <a:t> + n + … + n = 7n      (8 – 2 + 1 terms)</a:t>
                          </a:r>
                          <a:endParaRPr lang="en-US" dirty="0"/>
                        </a:p>
                      </a:txBody>
                      <a:tcPr anchor="ctr"/>
                    </a:tc>
                    <a:extLst>
                      <a:ext uri="{0D108BD9-81ED-4DB2-BD59-A6C34878D82A}">
                        <a16:rowId xmlns:a16="http://schemas.microsoft.com/office/drawing/2014/main" val="10002"/>
                      </a:ext>
                    </a:extLst>
                  </a:tr>
                  <a:tr h="869442">
                    <a:tc>
                      <a:txBody>
                        <a:bodyPr/>
                        <a:lstStyle/>
                        <a:p>
                          <a:endParaRPr lang="en-US"/>
                        </a:p>
                      </a:txBody>
                      <a:tcPr>
                        <a:blipFill>
                          <a:blip r:embed="rId2"/>
                          <a:stretch>
                            <a:fillRect l="-459" t="-247887" r="-361009" b="-200000"/>
                          </a:stretch>
                        </a:blipFill>
                      </a:tcPr>
                    </a:tc>
                    <a:tc>
                      <a:txBody>
                        <a:bodyPr/>
                        <a:lstStyle/>
                        <a:p>
                          <a:pPr algn="ctr"/>
                          <a:r>
                            <a:rPr lang="en-US" dirty="0"/>
                            <a:t>1 + 2 + 3 + 4 + 5 + 6 + 7 + 8 + 9</a:t>
                          </a:r>
                          <a:r>
                            <a:rPr lang="en-US" baseline="0" dirty="0"/>
                            <a:t> + 10 = 55</a:t>
                          </a:r>
                          <a:endParaRPr lang="en-US" dirty="0"/>
                        </a:p>
                      </a:txBody>
                      <a:tcPr anchor="ctr"/>
                    </a:tc>
                    <a:extLst>
                      <a:ext uri="{0D108BD9-81ED-4DB2-BD59-A6C34878D82A}">
                        <a16:rowId xmlns:a16="http://schemas.microsoft.com/office/drawing/2014/main" val="10003"/>
                      </a:ext>
                    </a:extLst>
                  </a:tr>
                  <a:tr h="873506">
                    <a:tc>
                      <a:txBody>
                        <a:bodyPr/>
                        <a:lstStyle/>
                        <a:p>
                          <a:endParaRPr lang="en-US"/>
                        </a:p>
                      </a:txBody>
                      <a:tcPr>
                        <a:blipFill>
                          <a:blip r:embed="rId2"/>
                          <a:stretch>
                            <a:fillRect l="-459" t="-343056" r="-361009" b="-97222"/>
                          </a:stretch>
                        </a:blipFill>
                      </a:tcPr>
                    </a:tc>
                    <a:tc>
                      <a:txBody>
                        <a:bodyPr/>
                        <a:lstStyle/>
                        <a:p>
                          <a:pPr algn="ctr"/>
                          <a:r>
                            <a:rPr lang="en-US" dirty="0"/>
                            <a:t>2*1</a:t>
                          </a:r>
                          <a:r>
                            <a:rPr lang="en-US" baseline="0" dirty="0"/>
                            <a:t> + 2*2 + 2*3 + 2*4 + 2*5 = </a:t>
                          </a:r>
                          <a:br>
                            <a:rPr lang="en-US" baseline="0" dirty="0"/>
                          </a:br>
                          <a:r>
                            <a:rPr lang="en-US" baseline="0" dirty="0"/>
                            <a:t>2 + 4 + 6 + 8 + 10 = 30</a:t>
                          </a:r>
                          <a:endParaRPr lang="en-US" dirty="0"/>
                        </a:p>
                      </a:txBody>
                      <a:tcPr anchor="ctr"/>
                    </a:tc>
                    <a:extLst>
                      <a:ext uri="{0D108BD9-81ED-4DB2-BD59-A6C34878D82A}">
                        <a16:rowId xmlns:a16="http://schemas.microsoft.com/office/drawing/2014/main" val="10004"/>
                      </a:ext>
                    </a:extLst>
                  </a:tr>
                  <a:tr h="840359">
                    <a:tc>
                      <a:txBody>
                        <a:bodyPr/>
                        <a:lstStyle/>
                        <a:p>
                          <a:endParaRPr lang="en-US"/>
                        </a:p>
                      </a:txBody>
                      <a:tcPr>
                        <a:blipFill>
                          <a:blip r:embed="rId2"/>
                          <a:stretch>
                            <a:fillRect l="-459" t="-462319" r="-361009" b="-1449"/>
                          </a:stretch>
                        </a:blipFill>
                      </a:tcPr>
                    </a:tc>
                    <a:tc>
                      <a:txBody>
                        <a:bodyPr/>
                        <a:lstStyle/>
                        <a:p>
                          <a:pPr algn="ctr"/>
                          <a:r>
                            <a:rPr lang="en-US" dirty="0"/>
                            <a:t>4 +</a:t>
                          </a:r>
                          <a:r>
                            <a:rPr lang="en-US" baseline="0" dirty="0"/>
                            <a:t> 4 + … + 4 = 4n       (n terms)</a:t>
                          </a:r>
                          <a:endParaRPr lang="en-US" dirty="0"/>
                        </a:p>
                      </a:txBody>
                      <a:tcPr anchor="ct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375459503"/>
                  </p:ext>
                </p:extLst>
              </p:nvPr>
            </p:nvGraphicFramePr>
            <p:xfrm>
              <a:off x="1417468" y="1743229"/>
              <a:ext cx="6096000" cy="4693031"/>
            </p:xfrm>
            <a:graphic>
              <a:graphicData uri="http://schemas.openxmlformats.org/drawingml/2006/table">
                <a:tbl>
                  <a:tblPr firstRow="1" bandRow="1">
                    <a:tableStyleId>{00A15C55-8517-42AA-B614-E9B94910E393}</a:tableStyleId>
                  </a:tblPr>
                  <a:tblGrid>
                    <a:gridCol w="1325732">
                      <a:extLst>
                        <a:ext uri="{9D8B030D-6E8A-4147-A177-3AD203B41FA5}">
                          <a16:colId xmlns="" xmlns:a16="http://schemas.microsoft.com/office/drawing/2014/main" val="20000"/>
                        </a:ext>
                      </a:extLst>
                    </a:gridCol>
                    <a:gridCol w="4770268">
                      <a:extLst>
                        <a:ext uri="{9D8B030D-6E8A-4147-A177-3AD203B41FA5}">
                          <a16:colId xmlns="" xmlns:a16="http://schemas.microsoft.com/office/drawing/2014/main" val="20001"/>
                        </a:ext>
                      </a:extLst>
                    </a:gridCol>
                  </a:tblGrid>
                  <a:tr h="370840">
                    <a:tc>
                      <a:txBody>
                        <a:bodyPr/>
                        <a:lstStyle/>
                        <a:p>
                          <a:r>
                            <a:rPr lang="en-US" dirty="0"/>
                            <a:t>Sums</a:t>
                          </a:r>
                        </a:p>
                      </a:txBody>
                      <a:tcPr/>
                    </a:tc>
                    <a:tc>
                      <a:txBody>
                        <a:bodyPr/>
                        <a:lstStyle/>
                        <a:p>
                          <a:r>
                            <a:rPr lang="en-US" dirty="0"/>
                            <a:t>Answer (show your work!)</a:t>
                          </a:r>
                        </a:p>
                      </a:txBody>
                      <a:tcPr/>
                    </a:tc>
                    <a:extLst>
                      <a:ext uri="{0D108BD9-81ED-4DB2-BD59-A6C34878D82A}">
                        <a16:rowId xmlns="" xmlns:a16="http://schemas.microsoft.com/office/drawing/2014/main" val="10000"/>
                      </a:ext>
                    </a:extLst>
                  </a:tr>
                  <a:tr h="869442">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 1</m:t>
                                    </m:r>
                                  </m:sub>
                                  <m:sup>
                                    <m:r>
                                      <a:rPr lang="en-US" smtClean="0">
                                        <a:latin typeface="Cambria Math" panose="02040503050406030204" pitchFamily="18" charset="0"/>
                                      </a:rPr>
                                      <m:t>3</m:t>
                                    </m:r>
                                  </m:sup>
                                  <m:e>
                                    <m:r>
                                      <a:rPr lang="en-US" smtClean="0">
                                        <a:latin typeface="Cambria Math" panose="02040503050406030204" pitchFamily="18" charset="0"/>
                                      </a:rPr>
                                      <m:t>3</m:t>
                                    </m:r>
                                  </m:e>
                                </m:nary>
                              </m:oMath>
                            </m:oMathPara>
                          </a14:m>
                          <a:endParaRPr lang="en-US" dirty="0"/>
                        </a:p>
                      </a:txBody>
                      <a:tcPr/>
                    </a:tc>
                    <a:tc>
                      <a:txBody>
                        <a:bodyPr/>
                        <a:lstStyle/>
                        <a:p>
                          <a:endParaRPr lang="en-US" dirty="0"/>
                        </a:p>
                      </a:txBody>
                      <a:tcPr/>
                    </a:tc>
                    <a:extLst>
                      <a:ext uri="{0D108BD9-81ED-4DB2-BD59-A6C34878D82A}">
                        <a16:rowId xmlns="" xmlns:a16="http://schemas.microsoft.com/office/drawing/2014/main" val="10001"/>
                      </a:ext>
                    </a:extLst>
                  </a:tr>
                  <a:tr h="869442">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=2</m:t>
                                    </m:r>
                                  </m:sub>
                                  <m:sup>
                                    <m:r>
                                      <a:rPr lang="en-US" smtClean="0">
                                        <a:latin typeface="Cambria Math" panose="02040503050406030204" pitchFamily="18" charset="0"/>
                                      </a:rPr>
                                      <m:t>8</m:t>
                                    </m:r>
                                  </m:sup>
                                  <m:e>
                                    <m:r>
                                      <a:rPr lang="en-US" smtClean="0">
                                        <a:latin typeface="Cambria Math" panose="02040503050406030204" pitchFamily="18" charset="0"/>
                                      </a:rPr>
                                      <m:t>𝑛</m:t>
                                    </m:r>
                                  </m:e>
                                </m:nary>
                              </m:oMath>
                            </m:oMathPara>
                          </a14:m>
                          <a:endParaRPr lang="en-US" dirty="0"/>
                        </a:p>
                      </a:txBody>
                      <a:tcPr/>
                    </a:tc>
                    <a:tc>
                      <a:txBody>
                        <a:bodyPr/>
                        <a:lstStyle/>
                        <a:p>
                          <a:endParaRPr lang="en-US"/>
                        </a:p>
                      </a:txBody>
                      <a:tcPr/>
                    </a:tc>
                    <a:extLst>
                      <a:ext uri="{0D108BD9-81ED-4DB2-BD59-A6C34878D82A}">
                        <a16:rowId xmlns="" xmlns:a16="http://schemas.microsoft.com/office/drawing/2014/main" val="10002"/>
                      </a:ext>
                    </a:extLst>
                  </a:tr>
                  <a:tr h="869442">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=1</m:t>
                                    </m:r>
                                  </m:sub>
                                  <m:sup>
                                    <m:r>
                                      <a:rPr lang="en-US" smtClean="0">
                                        <a:latin typeface="Cambria Math" panose="02040503050406030204" pitchFamily="18" charset="0"/>
                                      </a:rPr>
                                      <m:t>10</m:t>
                                    </m:r>
                                  </m:sup>
                                  <m:e>
                                    <m:r>
                                      <a:rPr lang="en-US" smtClean="0">
                                        <a:latin typeface="Cambria Math" panose="02040503050406030204" pitchFamily="18" charset="0"/>
                                      </a:rPr>
                                      <m:t>𝑖</m:t>
                                    </m:r>
                                  </m:e>
                                </m:nary>
                              </m:oMath>
                            </m:oMathPara>
                          </a14:m>
                          <a:endParaRPr lang="en-US" dirty="0"/>
                        </a:p>
                      </a:txBody>
                      <a:tcPr/>
                    </a:tc>
                    <a:tc>
                      <a:txBody>
                        <a:bodyPr/>
                        <a:lstStyle/>
                        <a:p>
                          <a:endParaRPr lang="en-US"/>
                        </a:p>
                      </a:txBody>
                      <a:tcPr/>
                    </a:tc>
                    <a:extLst>
                      <a:ext uri="{0D108BD9-81ED-4DB2-BD59-A6C34878D82A}">
                        <a16:rowId xmlns="" xmlns:a16="http://schemas.microsoft.com/office/drawing/2014/main" val="10003"/>
                      </a:ext>
                    </a:extLst>
                  </a:tr>
                  <a:tr h="873506">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=1</m:t>
                                    </m:r>
                                  </m:sub>
                                  <m:sup>
                                    <m:r>
                                      <a:rPr lang="en-US" smtClean="0">
                                        <a:latin typeface="Cambria Math" panose="02040503050406030204" pitchFamily="18" charset="0"/>
                                      </a:rPr>
                                      <m:t>5</m:t>
                                    </m:r>
                                  </m:sup>
                                  <m:e>
                                    <m:r>
                                      <a:rPr lang="en-US" smtClean="0">
                                        <a:latin typeface="Cambria Math" panose="02040503050406030204" pitchFamily="18" charset="0"/>
                                      </a:rPr>
                                      <m:t>2</m:t>
                                    </m:r>
                                    <m:r>
                                      <a:rPr lang="en-US" smtClean="0">
                                        <a:latin typeface="Cambria Math" panose="02040503050406030204" pitchFamily="18" charset="0"/>
                                      </a:rPr>
                                      <m:t>𝑖</m:t>
                                    </m:r>
                                  </m:e>
                                </m:nary>
                              </m:oMath>
                            </m:oMathPara>
                          </a14:m>
                          <a:endParaRPr lang="en-US" dirty="0"/>
                        </a:p>
                      </a:txBody>
                      <a:tcPr/>
                    </a:tc>
                    <a:tc>
                      <a:txBody>
                        <a:bodyPr/>
                        <a:lstStyle/>
                        <a:p>
                          <a:endParaRPr lang="en-US"/>
                        </a:p>
                      </a:txBody>
                      <a:tcPr/>
                    </a:tc>
                    <a:extLst>
                      <a:ext uri="{0D108BD9-81ED-4DB2-BD59-A6C34878D82A}">
                        <a16:rowId xmlns="" xmlns:a16="http://schemas.microsoft.com/office/drawing/2014/main" val="10004"/>
                      </a:ext>
                    </a:extLst>
                  </a:tr>
                  <a:tr h="840359">
                    <a:tc>
                      <a:txBody>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smtClean="0">
                                        <a:latin typeface="Cambria Math" panose="02040503050406030204" pitchFamily="18" charset="0"/>
                                      </a:rPr>
                                      <m:t>𝑖</m:t>
                                    </m:r>
                                    <m:r>
                                      <a:rPr lang="en-US" smtClean="0">
                                        <a:latin typeface="Cambria Math" panose="02040503050406030204" pitchFamily="18" charset="0"/>
                                      </a:rPr>
                                      <m:t>=1</m:t>
                                    </m:r>
                                  </m:sub>
                                  <m:sup>
                                    <m:r>
                                      <a:rPr lang="en-US" smtClean="0">
                                        <a:latin typeface="Cambria Math" panose="02040503050406030204" pitchFamily="18" charset="0"/>
                                      </a:rPr>
                                      <m:t>𝑛</m:t>
                                    </m:r>
                                  </m:sup>
                                  <m:e>
                                    <m:r>
                                      <a:rPr lang="en-US" smtClean="0">
                                        <a:latin typeface="Cambria Math" panose="02040503050406030204" pitchFamily="18" charset="0"/>
                                      </a:rPr>
                                      <m:t>4</m:t>
                                    </m:r>
                                  </m:e>
                                </m:nary>
                              </m:oMath>
                            </m:oMathPara>
                          </a14:m>
                          <a:endParaRPr lang="en-US" dirty="0"/>
                        </a:p>
                      </a:txBody>
                      <a:tcPr/>
                    </a:tc>
                    <a:tc>
                      <a:txBody>
                        <a:bodyPr/>
                        <a:lstStyle/>
                        <a:p>
                          <a:endParaRPr lang="en-US" dirty="0"/>
                        </a:p>
                      </a:txBody>
                      <a:tcPr/>
                    </a:tc>
                    <a:extLst>
                      <a:ext uri="{0D108BD9-81ED-4DB2-BD59-A6C34878D82A}">
                        <a16:rowId xmlns="" xmlns:a16="http://schemas.microsoft.com/office/drawing/2014/main"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375459503"/>
                  </p:ext>
                </p:extLst>
              </p:nvPr>
            </p:nvGraphicFramePr>
            <p:xfrm>
              <a:off x="1417468" y="1743229"/>
              <a:ext cx="6096000" cy="4693031"/>
            </p:xfrm>
            <a:graphic>
              <a:graphicData uri="http://schemas.openxmlformats.org/drawingml/2006/table">
                <a:tbl>
                  <a:tblPr firstRow="1" bandRow="1">
                    <a:tableStyleId>{00A15C55-8517-42AA-B614-E9B94910E393}</a:tableStyleId>
                  </a:tblPr>
                  <a:tblGrid>
                    <a:gridCol w="1325732">
                      <a:extLst>
                        <a:ext uri="{9D8B030D-6E8A-4147-A177-3AD203B41FA5}">
                          <a16:colId xmlns:a16="http://schemas.microsoft.com/office/drawing/2014/main" val="20000"/>
                        </a:ext>
                      </a:extLst>
                    </a:gridCol>
                    <a:gridCol w="4770268">
                      <a:extLst>
                        <a:ext uri="{9D8B030D-6E8A-4147-A177-3AD203B41FA5}">
                          <a16:colId xmlns:a16="http://schemas.microsoft.com/office/drawing/2014/main" val="20001"/>
                        </a:ext>
                      </a:extLst>
                    </a:gridCol>
                  </a:tblGrid>
                  <a:tr h="370840">
                    <a:tc>
                      <a:txBody>
                        <a:bodyPr/>
                        <a:lstStyle/>
                        <a:p>
                          <a:r>
                            <a:rPr lang="en-US" dirty="0"/>
                            <a:t>Sums</a:t>
                          </a:r>
                        </a:p>
                      </a:txBody>
                      <a:tcPr/>
                    </a:tc>
                    <a:tc>
                      <a:txBody>
                        <a:bodyPr/>
                        <a:lstStyle/>
                        <a:p>
                          <a:r>
                            <a:rPr lang="en-US" dirty="0"/>
                            <a:t>Answer (show your work!)</a:t>
                          </a:r>
                        </a:p>
                      </a:txBody>
                      <a:tcPr/>
                    </a:tc>
                    <a:extLst>
                      <a:ext uri="{0D108BD9-81ED-4DB2-BD59-A6C34878D82A}">
                        <a16:rowId xmlns:a16="http://schemas.microsoft.com/office/drawing/2014/main" val="10000"/>
                      </a:ext>
                    </a:extLst>
                  </a:tr>
                  <a:tr h="869442">
                    <a:tc>
                      <a:txBody>
                        <a:bodyPr/>
                        <a:lstStyle/>
                        <a:p>
                          <a:endParaRPr lang="en-US"/>
                        </a:p>
                      </a:txBody>
                      <a:tcPr>
                        <a:blipFill>
                          <a:blip r:embed="rId3"/>
                          <a:stretch>
                            <a:fillRect l="-459" t="-46154" r="-361009" b="-397902"/>
                          </a:stretch>
                        </a:blipFill>
                      </a:tcPr>
                    </a:tc>
                    <a:tc>
                      <a:txBody>
                        <a:bodyPr/>
                        <a:lstStyle/>
                        <a:p>
                          <a:endParaRPr lang="en-US" dirty="0"/>
                        </a:p>
                      </a:txBody>
                      <a:tcPr/>
                    </a:tc>
                    <a:extLst>
                      <a:ext uri="{0D108BD9-81ED-4DB2-BD59-A6C34878D82A}">
                        <a16:rowId xmlns:a16="http://schemas.microsoft.com/office/drawing/2014/main" val="10001"/>
                      </a:ext>
                    </a:extLst>
                  </a:tr>
                  <a:tr h="869442">
                    <a:tc>
                      <a:txBody>
                        <a:bodyPr/>
                        <a:lstStyle/>
                        <a:p>
                          <a:endParaRPr lang="en-US"/>
                        </a:p>
                      </a:txBody>
                      <a:tcPr>
                        <a:blipFill>
                          <a:blip r:embed="rId3"/>
                          <a:stretch>
                            <a:fillRect l="-459" t="-146154" r="-361009" b="-297902"/>
                          </a:stretch>
                        </a:blipFill>
                      </a:tcPr>
                    </a:tc>
                    <a:tc>
                      <a:txBody>
                        <a:bodyPr/>
                        <a:lstStyle/>
                        <a:p>
                          <a:endParaRPr lang="en-US"/>
                        </a:p>
                      </a:txBody>
                      <a:tcPr/>
                    </a:tc>
                    <a:extLst>
                      <a:ext uri="{0D108BD9-81ED-4DB2-BD59-A6C34878D82A}">
                        <a16:rowId xmlns:a16="http://schemas.microsoft.com/office/drawing/2014/main" val="10002"/>
                      </a:ext>
                    </a:extLst>
                  </a:tr>
                  <a:tr h="869442">
                    <a:tc>
                      <a:txBody>
                        <a:bodyPr/>
                        <a:lstStyle/>
                        <a:p>
                          <a:endParaRPr lang="en-US"/>
                        </a:p>
                      </a:txBody>
                      <a:tcPr>
                        <a:blipFill>
                          <a:blip r:embed="rId3"/>
                          <a:stretch>
                            <a:fillRect l="-459" t="-247887" r="-361009" b="-200000"/>
                          </a:stretch>
                        </a:blipFill>
                      </a:tcPr>
                    </a:tc>
                    <a:tc>
                      <a:txBody>
                        <a:bodyPr/>
                        <a:lstStyle/>
                        <a:p>
                          <a:endParaRPr lang="en-US"/>
                        </a:p>
                      </a:txBody>
                      <a:tcPr/>
                    </a:tc>
                    <a:extLst>
                      <a:ext uri="{0D108BD9-81ED-4DB2-BD59-A6C34878D82A}">
                        <a16:rowId xmlns:a16="http://schemas.microsoft.com/office/drawing/2014/main" val="10003"/>
                      </a:ext>
                    </a:extLst>
                  </a:tr>
                  <a:tr h="873506">
                    <a:tc>
                      <a:txBody>
                        <a:bodyPr/>
                        <a:lstStyle/>
                        <a:p>
                          <a:endParaRPr lang="en-US"/>
                        </a:p>
                      </a:txBody>
                      <a:tcPr>
                        <a:blipFill>
                          <a:blip r:embed="rId3"/>
                          <a:stretch>
                            <a:fillRect l="-459" t="-343056" r="-361009" b="-97222"/>
                          </a:stretch>
                        </a:blipFill>
                      </a:tcPr>
                    </a:tc>
                    <a:tc>
                      <a:txBody>
                        <a:bodyPr/>
                        <a:lstStyle/>
                        <a:p>
                          <a:endParaRPr lang="en-US"/>
                        </a:p>
                      </a:txBody>
                      <a:tcPr/>
                    </a:tc>
                    <a:extLst>
                      <a:ext uri="{0D108BD9-81ED-4DB2-BD59-A6C34878D82A}">
                        <a16:rowId xmlns:a16="http://schemas.microsoft.com/office/drawing/2014/main" val="10004"/>
                      </a:ext>
                    </a:extLst>
                  </a:tr>
                  <a:tr h="840359">
                    <a:tc>
                      <a:txBody>
                        <a:bodyPr/>
                        <a:lstStyle/>
                        <a:p>
                          <a:endParaRPr lang="en-US"/>
                        </a:p>
                      </a:txBody>
                      <a:tcPr>
                        <a:blipFill>
                          <a:blip r:embed="rId3"/>
                          <a:stretch>
                            <a:fillRect l="-459" t="-462319" r="-361009" b="-1449"/>
                          </a:stretch>
                        </a:blipFill>
                      </a:tcPr>
                    </a:tc>
                    <a:tc>
                      <a:txBody>
                        <a:bodyPr/>
                        <a:lstStyle/>
                        <a:p>
                          <a:endParaRPr lang="en-US" dirty="0"/>
                        </a:p>
                      </a:txBody>
                      <a:tcPr/>
                    </a:tc>
                    <a:extLst>
                      <a:ext uri="{0D108BD9-81ED-4DB2-BD59-A6C34878D82A}">
                        <a16:rowId xmlns:a16="http://schemas.microsoft.com/office/drawing/2014/main" val="10005"/>
                      </a:ext>
                    </a:extLst>
                  </a:tr>
                </a:tbl>
              </a:graphicData>
            </a:graphic>
          </p:graphicFrame>
        </mc:Fallback>
      </mc:AlternateContent>
      <p:sp>
        <p:nvSpPr>
          <p:cNvPr id="2" name="Title 1"/>
          <p:cNvSpPr>
            <a:spLocks noGrp="1"/>
          </p:cNvSpPr>
          <p:nvPr>
            <p:ph type="title"/>
          </p:nvPr>
        </p:nvSpPr>
        <p:spPr/>
        <p:txBody>
          <a:bodyPr/>
          <a:lstStyle/>
          <a:p>
            <a:r>
              <a:rPr lang="en-US" dirty="0"/>
              <a:t>Try it!</a:t>
            </a:r>
          </a:p>
        </p:txBody>
      </p:sp>
    </p:spTree>
    <p:extLst>
      <p:ext uri="{BB962C8B-B14F-4D97-AF65-F5344CB8AC3E}">
        <p14:creationId xmlns:p14="http://schemas.microsoft.com/office/powerpoint/2010/main" val="412600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Pulling constants out of a sum</a:t>
            </a:r>
          </a:p>
          <a:p>
            <a:endParaRPr lang="en-US" dirty="0"/>
          </a:p>
          <a:p>
            <a:endParaRPr lang="en-US" dirty="0"/>
          </a:p>
          <a:p>
            <a:endParaRPr lang="en-US" dirty="0"/>
          </a:p>
          <a:p>
            <a:endParaRPr lang="en-US" dirty="0"/>
          </a:p>
          <a:p>
            <a:r>
              <a:rPr lang="en-US" dirty="0"/>
              <a:t>Summation of sums is the sum of summations</a:t>
            </a:r>
          </a:p>
        </p:txBody>
      </p:sp>
      <p:sp>
        <p:nvSpPr>
          <p:cNvPr id="2" name="Title 1"/>
          <p:cNvSpPr>
            <a:spLocks noGrp="1"/>
          </p:cNvSpPr>
          <p:nvPr>
            <p:ph type="title"/>
          </p:nvPr>
        </p:nvSpPr>
        <p:spPr/>
        <p:txBody>
          <a:bodyPr/>
          <a:lstStyle/>
          <a:p>
            <a:r>
              <a:rPr lang="en-US" dirty="0"/>
              <a:t>Summation rules</a:t>
            </a:r>
          </a:p>
        </p:txBody>
      </p:sp>
      <p:grpSp>
        <p:nvGrpSpPr>
          <p:cNvPr id="12" name="Group 11"/>
          <p:cNvGrpSpPr/>
          <p:nvPr/>
        </p:nvGrpSpPr>
        <p:grpSpPr>
          <a:xfrm>
            <a:off x="765699" y="2320268"/>
            <a:ext cx="2514600" cy="1143000"/>
            <a:chOff x="762000" y="2362200"/>
            <a:chExt cx="2514600" cy="1143000"/>
          </a:xfrm>
        </p:grpSpPr>
        <p:sp>
          <p:nvSpPr>
            <p:cNvPr id="6" name="Rectangle 5"/>
            <p:cNvSpPr/>
            <p:nvPr/>
          </p:nvSpPr>
          <p:spPr>
            <a:xfrm>
              <a:off x="762000" y="2362200"/>
              <a:ext cx="2514600" cy="114300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762000" y="2438400"/>
                  <a:ext cx="2302810" cy="8769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m:t>
                            </m:r>
                            <m:r>
                              <a:rPr lang="en-US" b="0" i="1" smtClean="0">
                                <a:latin typeface="Cambria Math"/>
                              </a:rPr>
                              <m:t>𝑎</m:t>
                            </m:r>
                          </m:sub>
                          <m:sup>
                            <m:r>
                              <a:rPr lang="en-US" b="0" i="1" smtClean="0">
                                <a:latin typeface="Cambria Math"/>
                              </a:rPr>
                              <m:t>𝑏</m:t>
                            </m:r>
                          </m:sup>
                          <m:e>
                            <m:r>
                              <a:rPr lang="en-US" b="0" i="1" smtClean="0">
                                <a:latin typeface="Cambria Math"/>
                              </a:rPr>
                              <m:t>𝑐𝑓</m:t>
                            </m:r>
                            <m:d>
                              <m:dPr>
                                <m:ctrlPr>
                                  <a:rPr lang="en-US" b="0" i="1" smtClean="0">
                                    <a:latin typeface="Cambria Math" charset="0"/>
                                  </a:rPr>
                                </m:ctrlPr>
                              </m:dPr>
                              <m:e>
                                <m:r>
                                  <a:rPr lang="en-US" b="0" i="1" smtClean="0">
                                    <a:latin typeface="Cambria Math" charset="0"/>
                                  </a:rPr>
                                  <m:t>𝑖</m:t>
                                </m:r>
                              </m:e>
                            </m:d>
                            <m:r>
                              <a:rPr lang="en-US" b="0" i="1" smtClean="0">
                                <a:latin typeface="Cambria Math"/>
                              </a:rPr>
                              <m:t>=</m:t>
                            </m:r>
                            <m:r>
                              <a:rPr lang="en-US" b="0" i="1" smtClean="0">
                                <a:latin typeface="Cambria Math"/>
                              </a:rPr>
                              <m:t>𝑐</m:t>
                            </m:r>
                            <m:nary>
                              <m:naryPr>
                                <m:chr m:val="∑"/>
                                <m:ctrlPr>
                                  <a:rPr lang="en-US" b="0" i="1" smtClean="0">
                                    <a:latin typeface="Cambria Math" charset="0"/>
                                  </a:rPr>
                                </m:ctrlPr>
                              </m:naryPr>
                              <m:sub>
                                <m:r>
                                  <m:rPr>
                                    <m:brk m:alnAt="23"/>
                                  </m:rPr>
                                  <a:rPr lang="en-US" b="0" i="1" smtClean="0">
                                    <a:latin typeface="Cambria Math"/>
                                  </a:rPr>
                                  <m:t>𝑖</m:t>
                                </m:r>
                                <m:r>
                                  <a:rPr lang="en-US" b="0" i="1" smtClean="0">
                                    <a:latin typeface="Cambria Math"/>
                                  </a:rPr>
                                  <m:t>=</m:t>
                                </m:r>
                                <m:r>
                                  <a:rPr lang="en-US" b="0" i="1" smtClean="0">
                                    <a:latin typeface="Cambria Math"/>
                                  </a:rPr>
                                  <m:t>𝑎</m:t>
                                </m:r>
                              </m:sub>
                              <m:sup>
                                <m:r>
                                  <a:rPr lang="en-US" b="0" i="1" smtClean="0">
                                    <a:latin typeface="Cambria Math"/>
                                  </a:rPr>
                                  <m:t>𝑏</m:t>
                                </m:r>
                              </m:sup>
                              <m:e>
                                <m:r>
                                  <a:rPr lang="en-US" b="0" i="1" smtClean="0">
                                    <a:latin typeface="Cambria Math"/>
                                  </a:rPr>
                                  <m:t>𝑓</m:t>
                                </m:r>
                                <m:r>
                                  <a:rPr lang="en-US" b="0" i="1" smtClean="0">
                                    <a:latin typeface="Cambria Math"/>
                                  </a:rPr>
                                  <m:t>(</m:t>
                                </m:r>
                                <m:r>
                                  <a:rPr lang="en-US" b="0" i="1" smtClean="0">
                                    <a:latin typeface="Cambria Math" charset="0"/>
                                  </a:rPr>
                                  <m:t>𝑖</m:t>
                                </m:r>
                                <m:r>
                                  <a:rPr lang="en-US" b="0" i="1" smtClean="0">
                                    <a:latin typeface="Cambria Math"/>
                                  </a:rPr>
                                  <m:t>)</m:t>
                                </m:r>
                              </m:e>
                            </m:nary>
                          </m:e>
                        </m:nary>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62000" y="2438400"/>
                  <a:ext cx="2302810" cy="876907"/>
                </a:xfrm>
                <a:prstGeom prst="rect">
                  <a:avLst/>
                </a:prstGeom>
                <a:blipFill rotWithShape="0">
                  <a:blip r:embed="rId2"/>
                  <a:stretch>
                    <a:fillRect/>
                  </a:stretch>
                </a:blipFill>
              </p:spPr>
              <p:txBody>
                <a:bodyPr/>
                <a:lstStyle/>
                <a:p>
                  <a:r>
                    <a:rPr lang="en-US">
                      <a:noFill/>
                    </a:rPr>
                    <a:t> </a:t>
                  </a:r>
                </a:p>
              </p:txBody>
            </p:sp>
          </mc:Fallback>
        </mc:AlternateContent>
      </p:grpSp>
      <p:grpSp>
        <p:nvGrpSpPr>
          <p:cNvPr id="13" name="Group 12"/>
          <p:cNvGrpSpPr/>
          <p:nvPr/>
        </p:nvGrpSpPr>
        <p:grpSpPr>
          <a:xfrm>
            <a:off x="3746374" y="2320123"/>
            <a:ext cx="4740298" cy="1143000"/>
            <a:chOff x="3733799" y="2362200"/>
            <a:chExt cx="4740298" cy="1143000"/>
          </a:xfrm>
        </p:grpSpPr>
        <mc:AlternateContent xmlns:mc="http://schemas.openxmlformats.org/markup-compatibility/2006" xmlns:a14="http://schemas.microsoft.com/office/drawing/2010/main">
          <mc:Choice Requires="a14">
            <p:sp>
              <p:nvSpPr>
                <p:cNvPr id="5" name="TextBox 4"/>
                <p:cNvSpPr txBox="1"/>
                <p:nvPr/>
              </p:nvSpPr>
              <p:spPr>
                <a:xfrm>
                  <a:off x="3810000" y="2514600"/>
                  <a:ext cx="4664097" cy="875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5</m:t>
                            </m:r>
                          </m:sup>
                          <m:e>
                            <m:r>
                              <a:rPr lang="en-US" b="0" i="1" smtClean="0">
                                <a:latin typeface="Cambria Math"/>
                              </a:rPr>
                              <m:t>3</m:t>
                            </m:r>
                            <m:r>
                              <a:rPr lang="en-US" b="0" i="1" smtClean="0">
                                <a:latin typeface="Cambria Math"/>
                              </a:rPr>
                              <m:t>𝑖</m:t>
                            </m:r>
                            <m:r>
                              <a:rPr lang="en-US" b="0" i="1" smtClean="0">
                                <a:latin typeface="Cambria Math"/>
                              </a:rPr>
                              <m:t>=3</m:t>
                            </m:r>
                            <m:nary>
                              <m:naryPr>
                                <m:chr m:val="∑"/>
                                <m:ctrlPr>
                                  <a:rPr lang="en-US" b="0" i="1" smtClean="0">
                                    <a:latin typeface="Cambria Math"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5</m:t>
                                </m:r>
                              </m:sup>
                              <m:e>
                                <m:r>
                                  <a:rPr lang="en-US" b="0" i="1" smtClean="0">
                                    <a:latin typeface="Cambria Math"/>
                                  </a:rPr>
                                  <m:t>𝑖</m:t>
                                </m:r>
                              </m:e>
                            </m:nary>
                          </m:e>
                        </m:nary>
                        <m:r>
                          <a:rPr lang="en-US" b="0" i="1" smtClean="0">
                            <a:latin typeface="Cambria Math"/>
                          </a:rPr>
                          <m:t>=3 </m:t>
                        </m:r>
                        <m:d>
                          <m:dPr>
                            <m:ctrlPr>
                              <a:rPr lang="en-US" b="0" i="1" smtClean="0">
                                <a:latin typeface="Cambria Math" charset="0"/>
                              </a:rPr>
                            </m:ctrlPr>
                          </m:dPr>
                          <m:e>
                            <m:r>
                              <a:rPr lang="en-US" b="0" i="1" smtClean="0">
                                <a:latin typeface="Cambria Math"/>
                              </a:rPr>
                              <m:t>1+2+3+4+5</m:t>
                            </m:r>
                          </m:e>
                        </m:d>
                        <m:r>
                          <a:rPr lang="en-US" b="0" i="1" smtClean="0">
                            <a:latin typeface="Cambria Math"/>
                          </a:rPr>
                          <m:t>=45</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0" y="2514600"/>
                  <a:ext cx="4664097" cy="875048"/>
                </a:xfrm>
                <a:prstGeom prst="rect">
                  <a:avLst/>
                </a:prstGeom>
                <a:blipFill rotWithShape="1">
                  <a:blip r:embed="rId3"/>
                  <a:stretch>
                    <a:fillRect/>
                  </a:stretch>
                </a:blipFill>
              </p:spPr>
              <p:txBody>
                <a:bodyPr/>
                <a:lstStyle/>
                <a:p>
                  <a:r>
                    <a:rPr lang="en-US">
                      <a:noFill/>
                    </a:rPr>
                    <a:t> </a:t>
                  </a:r>
                </a:p>
              </p:txBody>
            </p:sp>
          </mc:Fallback>
        </mc:AlternateContent>
        <p:sp>
          <p:nvSpPr>
            <p:cNvPr id="7" name="Rectangle 6"/>
            <p:cNvSpPr/>
            <p:nvPr/>
          </p:nvSpPr>
          <p:spPr>
            <a:xfrm>
              <a:off x="3733799" y="2362200"/>
              <a:ext cx="4740297" cy="114300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4" name="Group 13"/>
          <p:cNvGrpSpPr/>
          <p:nvPr/>
        </p:nvGrpSpPr>
        <p:grpSpPr>
          <a:xfrm>
            <a:off x="457200" y="4438024"/>
            <a:ext cx="3962400" cy="1143000"/>
            <a:chOff x="762000" y="4419600"/>
            <a:chExt cx="3962400" cy="1143000"/>
          </a:xfrm>
        </p:grpSpPr>
        <p:sp>
          <p:nvSpPr>
            <p:cNvPr id="8" name="Rectangle 7"/>
            <p:cNvSpPr/>
            <p:nvPr/>
          </p:nvSpPr>
          <p:spPr>
            <a:xfrm>
              <a:off x="762000" y="4419600"/>
              <a:ext cx="3962400" cy="114300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762000" y="4495800"/>
                  <a:ext cx="3828740" cy="8769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m:t>
                            </m:r>
                            <m:r>
                              <a:rPr lang="en-US" b="0" i="1" smtClean="0">
                                <a:latin typeface="Cambria Math"/>
                              </a:rPr>
                              <m:t>𝑎</m:t>
                            </m:r>
                          </m:sub>
                          <m:sup>
                            <m:r>
                              <a:rPr lang="en-US" b="0" i="1" smtClean="0">
                                <a:latin typeface="Cambria Math"/>
                              </a:rPr>
                              <m:t>𝑏</m:t>
                            </m:r>
                          </m:sup>
                          <m:e>
                            <m:r>
                              <a:rPr lang="en-US" b="0" i="1" smtClean="0">
                                <a:latin typeface="Cambria Math"/>
                              </a:rPr>
                              <m:t>𝑓</m:t>
                            </m:r>
                            <m:d>
                              <m:dPr>
                                <m:ctrlPr>
                                  <a:rPr lang="en-US" b="0" i="1" smtClean="0">
                                    <a:latin typeface="Cambria Math" charset="0"/>
                                  </a:rPr>
                                </m:ctrlPr>
                              </m:dPr>
                              <m:e>
                                <m:r>
                                  <a:rPr lang="en-US" b="0" i="1" smtClean="0">
                                    <a:latin typeface="Cambria Math" charset="0"/>
                                  </a:rPr>
                                  <m:t>𝑖</m:t>
                                </m:r>
                              </m:e>
                            </m:d>
                            <m:r>
                              <a:rPr lang="en-US" b="0" i="1" smtClean="0">
                                <a:latin typeface="Cambria Math"/>
                              </a:rPr>
                              <m:t>+</m:t>
                            </m:r>
                            <m:r>
                              <a:rPr lang="en-US" b="0" i="1" smtClean="0">
                                <a:latin typeface="Cambria Math"/>
                              </a:rPr>
                              <m:t>𝑔</m:t>
                            </m:r>
                            <m:r>
                              <a:rPr lang="en-US" b="0" i="1" smtClean="0">
                                <a:latin typeface="Cambria Math"/>
                              </a:rPr>
                              <m:t>(</m:t>
                            </m:r>
                            <m:r>
                              <a:rPr lang="en-US" b="0" i="1" smtClean="0">
                                <a:latin typeface="Cambria Math" charset="0"/>
                              </a:rPr>
                              <m:t>𝑖</m:t>
                            </m:r>
                            <m:r>
                              <a:rPr lang="en-US" b="0" i="1" smtClean="0">
                                <a:latin typeface="Cambria Math"/>
                              </a:rPr>
                              <m:t>)=</m:t>
                            </m:r>
                            <m:nary>
                              <m:naryPr>
                                <m:chr m:val="∑"/>
                                <m:ctrlPr>
                                  <a:rPr lang="en-US" b="0" i="1" smtClean="0">
                                    <a:latin typeface="Cambria Math" charset="0"/>
                                  </a:rPr>
                                </m:ctrlPr>
                              </m:naryPr>
                              <m:sub>
                                <m:r>
                                  <m:rPr>
                                    <m:brk m:alnAt="23"/>
                                  </m:rPr>
                                  <a:rPr lang="en-US" b="0" i="1" smtClean="0">
                                    <a:latin typeface="Cambria Math"/>
                                  </a:rPr>
                                  <m:t>𝑖</m:t>
                                </m:r>
                                <m:r>
                                  <a:rPr lang="en-US" b="0" i="1" smtClean="0">
                                    <a:latin typeface="Cambria Math"/>
                                  </a:rPr>
                                  <m:t>=</m:t>
                                </m:r>
                                <m:r>
                                  <a:rPr lang="en-US" b="0" i="1" smtClean="0">
                                    <a:latin typeface="Cambria Math"/>
                                  </a:rPr>
                                  <m:t>𝑎</m:t>
                                </m:r>
                              </m:sub>
                              <m:sup>
                                <m:r>
                                  <a:rPr lang="en-US" b="0" i="1" smtClean="0">
                                    <a:latin typeface="Cambria Math"/>
                                  </a:rPr>
                                  <m:t>𝑏</m:t>
                                </m:r>
                              </m:sup>
                              <m:e>
                                <m:r>
                                  <a:rPr lang="en-US" b="0" i="1" smtClean="0">
                                    <a:latin typeface="Cambria Math"/>
                                  </a:rPr>
                                  <m:t>𝑓</m:t>
                                </m:r>
                                <m:d>
                                  <m:dPr>
                                    <m:ctrlPr>
                                      <a:rPr lang="en-US" b="0" i="1" smtClean="0">
                                        <a:latin typeface="Cambria Math" charset="0"/>
                                      </a:rPr>
                                    </m:ctrlPr>
                                  </m:dPr>
                                  <m:e>
                                    <m:r>
                                      <a:rPr lang="en-US" b="0" i="1" smtClean="0">
                                        <a:latin typeface="Cambria Math" charset="0"/>
                                      </a:rPr>
                                      <m:t>𝑖</m:t>
                                    </m:r>
                                  </m:e>
                                </m:d>
                                <m:r>
                                  <a:rPr lang="en-US" b="0" i="1" smtClean="0">
                                    <a:latin typeface="Cambria Math"/>
                                  </a:rPr>
                                  <m:t>+</m:t>
                                </m:r>
                                <m:nary>
                                  <m:naryPr>
                                    <m:chr m:val="∑"/>
                                    <m:ctrlPr>
                                      <a:rPr lang="en-US" b="0" i="1" smtClean="0">
                                        <a:latin typeface="Cambria Math" charset="0"/>
                                      </a:rPr>
                                    </m:ctrlPr>
                                  </m:naryPr>
                                  <m:sub>
                                    <m:r>
                                      <m:rPr>
                                        <m:brk m:alnAt="23"/>
                                      </m:rPr>
                                      <a:rPr lang="en-US" b="0" i="1" smtClean="0">
                                        <a:latin typeface="Cambria Math"/>
                                      </a:rPr>
                                      <m:t>𝑖</m:t>
                                    </m:r>
                                    <m:r>
                                      <a:rPr lang="en-US" b="0" i="1" smtClean="0">
                                        <a:latin typeface="Cambria Math"/>
                                      </a:rPr>
                                      <m:t>=</m:t>
                                    </m:r>
                                    <m:r>
                                      <a:rPr lang="en-US" b="0" i="1" smtClean="0">
                                        <a:latin typeface="Cambria Math"/>
                                      </a:rPr>
                                      <m:t>𝑎</m:t>
                                    </m:r>
                                  </m:sub>
                                  <m:sup>
                                    <m:r>
                                      <a:rPr lang="en-US" b="0" i="1" smtClean="0">
                                        <a:latin typeface="Cambria Math"/>
                                      </a:rPr>
                                      <m:t>𝑏</m:t>
                                    </m:r>
                                  </m:sup>
                                  <m:e>
                                    <m:r>
                                      <a:rPr lang="en-US" b="0" i="1" smtClean="0">
                                        <a:latin typeface="Cambria Math"/>
                                      </a:rPr>
                                      <m:t>𝑔</m:t>
                                    </m:r>
                                    <m:r>
                                      <a:rPr lang="en-US" b="0" i="1" smtClean="0">
                                        <a:latin typeface="Cambria Math"/>
                                      </a:rPr>
                                      <m:t>(</m:t>
                                    </m:r>
                                    <m:r>
                                      <a:rPr lang="en-US" b="0" i="1" smtClean="0">
                                        <a:latin typeface="Cambria Math" charset="0"/>
                                      </a:rPr>
                                      <m:t>𝑖</m:t>
                                    </m:r>
                                    <m:r>
                                      <a:rPr lang="en-US" b="0" i="1" smtClean="0">
                                        <a:latin typeface="Cambria Math"/>
                                      </a:rPr>
                                      <m:t>)</m:t>
                                    </m:r>
                                  </m:e>
                                </m:nary>
                                <m:r>
                                  <a:rPr lang="en-US" b="0" i="1" smtClean="0">
                                    <a:latin typeface="Cambria Math"/>
                                  </a:rPr>
                                  <m:t> </m:t>
                                </m:r>
                              </m:e>
                            </m:nary>
                          </m:e>
                        </m:nary>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62000" y="4495800"/>
                  <a:ext cx="3828740" cy="876907"/>
                </a:xfrm>
                <a:prstGeom prst="rect">
                  <a:avLst/>
                </a:prstGeom>
                <a:blipFill rotWithShape="0">
                  <a:blip r:embed="rId4"/>
                  <a:stretch>
                    <a:fillRect/>
                  </a:stretch>
                </a:blipFill>
              </p:spPr>
              <p:txBody>
                <a:bodyPr/>
                <a:lstStyle/>
                <a:p>
                  <a:r>
                    <a:rPr lang="en-US">
                      <a:noFill/>
                    </a:rPr>
                    <a:t> </a:t>
                  </a:r>
                </a:p>
              </p:txBody>
            </p:sp>
          </mc:Fallback>
        </mc:AlternateContent>
      </p:grpSp>
      <p:grpSp>
        <p:nvGrpSpPr>
          <p:cNvPr id="15" name="Group 14"/>
          <p:cNvGrpSpPr/>
          <p:nvPr/>
        </p:nvGrpSpPr>
        <p:grpSpPr>
          <a:xfrm>
            <a:off x="4940710" y="4433096"/>
            <a:ext cx="3806301" cy="1143000"/>
            <a:chOff x="765699" y="5181600"/>
            <a:chExt cx="3806301" cy="1143000"/>
          </a:xfrm>
        </p:grpSpPr>
        <mc:AlternateContent xmlns:mc="http://schemas.openxmlformats.org/markup-compatibility/2006" xmlns:a14="http://schemas.microsoft.com/office/drawing/2010/main">
          <mc:Choice Requires="a14">
            <p:sp>
              <p:nvSpPr>
                <p:cNvPr id="10" name="TextBox 9"/>
                <p:cNvSpPr txBox="1"/>
                <p:nvPr/>
              </p:nvSpPr>
              <p:spPr>
                <a:xfrm>
                  <a:off x="824471" y="5334000"/>
                  <a:ext cx="3597297" cy="875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5</m:t>
                            </m:r>
                          </m:sup>
                          <m:e>
                            <m:r>
                              <a:rPr lang="en-US" b="0" i="1" smtClean="0">
                                <a:latin typeface="Cambria Math"/>
                              </a:rPr>
                              <m:t>𝑖</m:t>
                            </m:r>
                            <m:r>
                              <a:rPr lang="en-US" b="0" i="1" smtClean="0">
                                <a:latin typeface="Cambria Math"/>
                              </a:rPr>
                              <m:t>+</m:t>
                            </m:r>
                            <m:r>
                              <a:rPr lang="en-US" b="0" i="1" smtClean="0">
                                <a:latin typeface="Cambria Math"/>
                              </a:rPr>
                              <m:t>𝑛</m:t>
                            </m:r>
                            <m:r>
                              <a:rPr lang="en-US" b="0" i="1" smtClean="0">
                                <a:latin typeface="Cambria Math"/>
                              </a:rPr>
                              <m:t>=</m:t>
                            </m:r>
                            <m:nary>
                              <m:naryPr>
                                <m:chr m:val="∑"/>
                                <m:ctrlPr>
                                  <a:rPr lang="en-US" b="0" i="1" smtClean="0">
                                    <a:latin typeface="Cambria Math"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5</m:t>
                                </m:r>
                              </m:sup>
                              <m:e>
                                <m:r>
                                  <a:rPr lang="en-US" b="0" i="1" smtClean="0">
                                    <a:latin typeface="Cambria Math"/>
                                  </a:rPr>
                                  <m:t>𝑖</m:t>
                                </m:r>
                                <m:r>
                                  <a:rPr lang="en-US" b="0" i="1" smtClean="0">
                                    <a:latin typeface="Cambria Math"/>
                                  </a:rPr>
                                  <m:t>+</m:t>
                                </m:r>
                                <m:nary>
                                  <m:naryPr>
                                    <m:chr m:val="∑"/>
                                    <m:ctrlPr>
                                      <a:rPr lang="en-US" b="0" i="1" smtClean="0">
                                        <a:latin typeface="Cambria Math"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5</m:t>
                                    </m:r>
                                  </m:sup>
                                  <m:e>
                                    <m:r>
                                      <a:rPr lang="en-US" b="0" i="1" smtClean="0">
                                        <a:latin typeface="Cambria Math"/>
                                      </a:rPr>
                                      <m:t>𝑛</m:t>
                                    </m:r>
                                  </m:e>
                                </m:nary>
                              </m:e>
                            </m:nary>
                          </m:e>
                        </m:nary>
                        <m:r>
                          <a:rPr lang="en-US" b="0" i="1" smtClean="0">
                            <a:latin typeface="Cambria Math"/>
                          </a:rPr>
                          <m:t>=15+5</m:t>
                        </m:r>
                        <m:r>
                          <a:rPr lang="en-US" b="0" i="1" smtClean="0">
                            <a:latin typeface="Cambria Math"/>
                          </a:rPr>
                          <m:t>𝑛</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24471" y="5334000"/>
                  <a:ext cx="3597297" cy="875048"/>
                </a:xfrm>
                <a:prstGeom prst="rect">
                  <a:avLst/>
                </a:prstGeom>
                <a:blipFill rotWithShape="1">
                  <a:blip r:embed="rId5"/>
                  <a:stretch>
                    <a:fillRect/>
                  </a:stretch>
                </a:blipFill>
              </p:spPr>
              <p:txBody>
                <a:bodyPr/>
                <a:lstStyle/>
                <a:p>
                  <a:r>
                    <a:rPr lang="en-US">
                      <a:noFill/>
                    </a:rPr>
                    <a:t> </a:t>
                  </a:r>
                </a:p>
              </p:txBody>
            </p:sp>
          </mc:Fallback>
        </mc:AlternateContent>
        <p:sp>
          <p:nvSpPr>
            <p:cNvPr id="11" name="Rectangle 10"/>
            <p:cNvSpPr/>
            <p:nvPr/>
          </p:nvSpPr>
          <p:spPr>
            <a:xfrm>
              <a:off x="765699" y="5181600"/>
              <a:ext cx="3806301" cy="114300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684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 </a:t>
            </a:r>
            <a:br>
              <a:rPr lang="en-US" dirty="0"/>
            </a:br>
            <a:r>
              <a:rPr lang="en-US" dirty="0"/>
              <a:t>identities</a:t>
            </a:r>
          </a:p>
        </p:txBody>
      </p:sp>
      <mc:AlternateContent xmlns:mc="http://schemas.openxmlformats.org/markup-compatibility/2006" xmlns:a14="http://schemas.microsoft.com/office/drawing/2010/main">
        <mc:Choice Requires="a14">
          <p:sp>
            <p:nvSpPr>
              <p:cNvPr id="5" name="TextBox 4"/>
              <p:cNvSpPr txBox="1"/>
              <p:nvPr/>
            </p:nvSpPr>
            <p:spPr>
              <a:xfrm>
                <a:off x="1143000" y="2133600"/>
                <a:ext cx="1839606" cy="84856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𝑛</m:t>
                          </m:r>
                        </m:sup>
                        <m:e>
                          <m:r>
                            <a:rPr lang="en-US" b="0" i="1" smtClean="0">
                              <a:latin typeface="Cambria Math"/>
                            </a:rPr>
                            <m:t>𝑖</m:t>
                          </m:r>
                        </m:e>
                      </m:nary>
                      <m:r>
                        <a:rPr lang="en-US" b="0" i="1" smtClean="0">
                          <a:latin typeface="Cambria Math"/>
                        </a:rPr>
                        <m:t>=</m:t>
                      </m:r>
                      <m:f>
                        <m:fPr>
                          <m:ctrlPr>
                            <a:rPr lang="en-US" b="0" i="1" smtClean="0">
                              <a:latin typeface="Cambria Math" charset="0"/>
                            </a:rPr>
                          </m:ctrlPr>
                        </m:fPr>
                        <m:num>
                          <m:r>
                            <a:rPr lang="en-US" b="0" i="1" smtClean="0">
                              <a:latin typeface="Cambria Math"/>
                            </a:rPr>
                            <m:t>𝑛</m:t>
                          </m:r>
                          <m:r>
                            <a:rPr lang="en-US" b="0" i="1" smtClean="0">
                              <a:latin typeface="Cambria Math"/>
                            </a:rPr>
                            <m:t>(</m:t>
                          </m:r>
                          <m:r>
                            <a:rPr lang="en-US" b="0" i="1" smtClean="0">
                              <a:latin typeface="Cambria Math"/>
                            </a:rPr>
                            <m:t>𝑛</m:t>
                          </m:r>
                          <m:r>
                            <a:rPr lang="en-US" b="0" i="1" smtClean="0">
                              <a:latin typeface="Cambria Math"/>
                            </a:rPr>
                            <m:t>+1)</m:t>
                          </m:r>
                        </m:num>
                        <m:den>
                          <m:r>
                            <a:rPr lang="en-US" b="0" i="1" smtClean="0">
                              <a:latin typeface="Cambria Math"/>
                            </a:rPr>
                            <m:t>2</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143000" y="2133600"/>
                <a:ext cx="1839606" cy="848566"/>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378050"/>
            <a:ext cx="2179320" cy="2773680"/>
          </a:xfrm>
          <a:prstGeom prst="rect">
            <a:avLst/>
          </a:prstGeom>
          <a:ln>
            <a:noFill/>
          </a:ln>
          <a:effectLst>
            <a:outerShdw blurRad="292100" dist="139700" dir="2700000" algn="tl" rotWithShape="0">
              <a:srgbClr val="333333">
                <a:alpha val="65000"/>
              </a:srgbClr>
            </a:outerShdw>
          </a:effectLst>
        </p:spPr>
      </p:pic>
      <p:graphicFrame>
        <p:nvGraphicFramePr>
          <p:cNvPr id="3" name="Table 2"/>
          <p:cNvGraphicFramePr>
            <a:graphicFrameLocks noGrp="1"/>
          </p:cNvGraphicFramePr>
          <p:nvPr>
            <p:extLst>
              <p:ext uri="{D42A27DB-BD31-4B8C-83A1-F6EECF244321}">
                <p14:modId xmlns:p14="http://schemas.microsoft.com/office/powerpoint/2010/main" val="1902775731"/>
              </p:ext>
            </p:extLst>
          </p:nvPr>
        </p:nvGraphicFramePr>
        <p:xfrm>
          <a:off x="621575" y="3618131"/>
          <a:ext cx="6705600" cy="370840"/>
        </p:xfrm>
        <a:graphic>
          <a:graphicData uri="http://schemas.openxmlformats.org/drawingml/2006/table">
            <a:tbl>
              <a:tblPr firstRow="1" bandRow="1">
                <a:tableStyleId>{5940675A-B579-460E-94D1-54222C63F5DA}</a:tableStyleId>
              </a:tblPr>
              <a:tblGrid>
                <a:gridCol w="670560">
                  <a:extLst>
                    <a:ext uri="{9D8B030D-6E8A-4147-A177-3AD203B41FA5}">
                      <a16:colId xmlns="" xmlns:a16="http://schemas.microsoft.com/office/drawing/2014/main" val="20000"/>
                    </a:ext>
                  </a:extLst>
                </a:gridCol>
                <a:gridCol w="670560">
                  <a:extLst>
                    <a:ext uri="{9D8B030D-6E8A-4147-A177-3AD203B41FA5}">
                      <a16:colId xmlns="" xmlns:a16="http://schemas.microsoft.com/office/drawing/2014/main" val="20001"/>
                    </a:ext>
                  </a:extLst>
                </a:gridCol>
                <a:gridCol w="670560">
                  <a:extLst>
                    <a:ext uri="{9D8B030D-6E8A-4147-A177-3AD203B41FA5}">
                      <a16:colId xmlns="" xmlns:a16="http://schemas.microsoft.com/office/drawing/2014/main" val="20002"/>
                    </a:ext>
                  </a:extLst>
                </a:gridCol>
                <a:gridCol w="670560">
                  <a:extLst>
                    <a:ext uri="{9D8B030D-6E8A-4147-A177-3AD203B41FA5}">
                      <a16:colId xmlns="" xmlns:a16="http://schemas.microsoft.com/office/drawing/2014/main" val="20003"/>
                    </a:ext>
                  </a:extLst>
                </a:gridCol>
                <a:gridCol w="670560">
                  <a:extLst>
                    <a:ext uri="{9D8B030D-6E8A-4147-A177-3AD203B41FA5}">
                      <a16:colId xmlns="" xmlns:a16="http://schemas.microsoft.com/office/drawing/2014/main" val="20004"/>
                    </a:ext>
                  </a:extLst>
                </a:gridCol>
                <a:gridCol w="670560">
                  <a:extLst>
                    <a:ext uri="{9D8B030D-6E8A-4147-A177-3AD203B41FA5}">
                      <a16:colId xmlns="" xmlns:a16="http://schemas.microsoft.com/office/drawing/2014/main" val="20005"/>
                    </a:ext>
                  </a:extLst>
                </a:gridCol>
                <a:gridCol w="670560">
                  <a:extLst>
                    <a:ext uri="{9D8B030D-6E8A-4147-A177-3AD203B41FA5}">
                      <a16:colId xmlns="" xmlns:a16="http://schemas.microsoft.com/office/drawing/2014/main" val="20006"/>
                    </a:ext>
                  </a:extLst>
                </a:gridCol>
                <a:gridCol w="670560">
                  <a:extLst>
                    <a:ext uri="{9D8B030D-6E8A-4147-A177-3AD203B41FA5}">
                      <a16:colId xmlns="" xmlns:a16="http://schemas.microsoft.com/office/drawing/2014/main" val="20007"/>
                    </a:ext>
                  </a:extLst>
                </a:gridCol>
                <a:gridCol w="670560">
                  <a:extLst>
                    <a:ext uri="{9D8B030D-6E8A-4147-A177-3AD203B41FA5}">
                      <a16:colId xmlns="" xmlns:a16="http://schemas.microsoft.com/office/drawing/2014/main" val="20008"/>
                    </a:ext>
                  </a:extLst>
                </a:gridCol>
                <a:gridCol w="670560">
                  <a:extLst>
                    <a:ext uri="{9D8B030D-6E8A-4147-A177-3AD203B41FA5}">
                      <a16:colId xmlns="" xmlns:a16="http://schemas.microsoft.com/office/drawing/2014/main" val="20009"/>
                    </a:ext>
                  </a:extLst>
                </a:gridCol>
              </a:tblGrid>
              <a:tr h="370840">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a:t>
                      </a:r>
                    </a:p>
                  </a:txBody>
                  <a:tcPr/>
                </a:tc>
                <a:tc>
                  <a:txBody>
                    <a:bodyPr/>
                    <a:lstStyle/>
                    <a:p>
                      <a:pPr algn="ctr"/>
                      <a:r>
                        <a:rPr lang="en-US" dirty="0"/>
                        <a:t>n</a:t>
                      </a:r>
                      <a:r>
                        <a:rPr lang="en-US" baseline="0" dirty="0"/>
                        <a:t> - 4</a:t>
                      </a:r>
                      <a:endParaRPr lang="en-US" dirty="0"/>
                    </a:p>
                  </a:txBody>
                  <a:tcPr/>
                </a:tc>
                <a:tc>
                  <a:txBody>
                    <a:bodyPr/>
                    <a:lstStyle/>
                    <a:p>
                      <a:pPr algn="ctr"/>
                      <a:r>
                        <a:rPr lang="en-US" dirty="0"/>
                        <a:t>n -3</a:t>
                      </a:r>
                    </a:p>
                  </a:txBody>
                  <a:tcPr/>
                </a:tc>
                <a:tc>
                  <a:txBody>
                    <a:bodyPr/>
                    <a:lstStyle/>
                    <a:p>
                      <a:pPr algn="ctr"/>
                      <a:r>
                        <a:rPr lang="en-US" dirty="0"/>
                        <a:t>n -2</a:t>
                      </a:r>
                    </a:p>
                  </a:txBody>
                  <a:tcPr/>
                </a:tc>
                <a:tc>
                  <a:txBody>
                    <a:bodyPr/>
                    <a:lstStyle/>
                    <a:p>
                      <a:pPr algn="ctr"/>
                      <a:r>
                        <a:rPr lang="en-US" dirty="0"/>
                        <a:t>n -1</a:t>
                      </a:r>
                    </a:p>
                  </a:txBody>
                  <a:tcPr/>
                </a:tc>
                <a:tc>
                  <a:txBody>
                    <a:bodyPr/>
                    <a:lstStyle/>
                    <a:p>
                      <a:pPr algn="ctr"/>
                      <a:r>
                        <a:rPr lang="en-US" dirty="0"/>
                        <a:t>n</a:t>
                      </a:r>
                    </a:p>
                  </a:txBody>
                  <a:tcPr/>
                </a:tc>
                <a:extLst>
                  <a:ext uri="{0D108BD9-81ED-4DB2-BD59-A6C34878D82A}">
                    <a16:rowId xmlns=""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38664929"/>
              </p:ext>
            </p:extLst>
          </p:nvPr>
        </p:nvGraphicFramePr>
        <p:xfrm>
          <a:off x="621575" y="4080458"/>
          <a:ext cx="6705600" cy="365760"/>
        </p:xfrm>
        <a:graphic>
          <a:graphicData uri="http://schemas.openxmlformats.org/drawingml/2006/table">
            <a:tbl>
              <a:tblPr firstRow="1" bandRow="1">
                <a:tableStyleId>{5940675A-B579-460E-94D1-54222C63F5DA}</a:tableStyleId>
              </a:tblPr>
              <a:tblGrid>
                <a:gridCol w="670560">
                  <a:extLst>
                    <a:ext uri="{9D8B030D-6E8A-4147-A177-3AD203B41FA5}">
                      <a16:colId xmlns="" xmlns:a16="http://schemas.microsoft.com/office/drawing/2014/main" val="20000"/>
                    </a:ext>
                  </a:extLst>
                </a:gridCol>
                <a:gridCol w="670560">
                  <a:extLst>
                    <a:ext uri="{9D8B030D-6E8A-4147-A177-3AD203B41FA5}">
                      <a16:colId xmlns="" xmlns:a16="http://schemas.microsoft.com/office/drawing/2014/main" val="20001"/>
                    </a:ext>
                  </a:extLst>
                </a:gridCol>
                <a:gridCol w="670560">
                  <a:extLst>
                    <a:ext uri="{9D8B030D-6E8A-4147-A177-3AD203B41FA5}">
                      <a16:colId xmlns="" xmlns:a16="http://schemas.microsoft.com/office/drawing/2014/main" val="20002"/>
                    </a:ext>
                  </a:extLst>
                </a:gridCol>
                <a:gridCol w="670560">
                  <a:extLst>
                    <a:ext uri="{9D8B030D-6E8A-4147-A177-3AD203B41FA5}">
                      <a16:colId xmlns="" xmlns:a16="http://schemas.microsoft.com/office/drawing/2014/main" val="20003"/>
                    </a:ext>
                  </a:extLst>
                </a:gridCol>
                <a:gridCol w="670560">
                  <a:extLst>
                    <a:ext uri="{9D8B030D-6E8A-4147-A177-3AD203B41FA5}">
                      <a16:colId xmlns="" xmlns:a16="http://schemas.microsoft.com/office/drawing/2014/main" val="20004"/>
                    </a:ext>
                  </a:extLst>
                </a:gridCol>
                <a:gridCol w="670560">
                  <a:extLst>
                    <a:ext uri="{9D8B030D-6E8A-4147-A177-3AD203B41FA5}">
                      <a16:colId xmlns="" xmlns:a16="http://schemas.microsoft.com/office/drawing/2014/main" val="20005"/>
                    </a:ext>
                  </a:extLst>
                </a:gridCol>
                <a:gridCol w="670560">
                  <a:extLst>
                    <a:ext uri="{9D8B030D-6E8A-4147-A177-3AD203B41FA5}">
                      <a16:colId xmlns="" xmlns:a16="http://schemas.microsoft.com/office/drawing/2014/main" val="20006"/>
                    </a:ext>
                  </a:extLst>
                </a:gridCol>
                <a:gridCol w="670560">
                  <a:extLst>
                    <a:ext uri="{9D8B030D-6E8A-4147-A177-3AD203B41FA5}">
                      <a16:colId xmlns="" xmlns:a16="http://schemas.microsoft.com/office/drawing/2014/main" val="20007"/>
                    </a:ext>
                  </a:extLst>
                </a:gridCol>
                <a:gridCol w="670560">
                  <a:extLst>
                    <a:ext uri="{9D8B030D-6E8A-4147-A177-3AD203B41FA5}">
                      <a16:colId xmlns="" xmlns:a16="http://schemas.microsoft.com/office/drawing/2014/main" val="20008"/>
                    </a:ext>
                  </a:extLst>
                </a:gridCol>
                <a:gridCol w="670560">
                  <a:extLst>
                    <a:ext uri="{9D8B030D-6E8A-4147-A177-3AD203B41FA5}">
                      <a16:colId xmlns="" xmlns:a16="http://schemas.microsoft.com/office/drawing/2014/main" val="20009"/>
                    </a:ext>
                  </a:extLst>
                </a:gridCol>
              </a:tblGrid>
              <a:tr h="365760">
                <a:tc>
                  <a:txBody>
                    <a:bodyPr/>
                    <a:lstStyle/>
                    <a:p>
                      <a:pPr algn="ctr"/>
                      <a:r>
                        <a:rPr lang="en-US" dirty="0"/>
                        <a:t>n</a:t>
                      </a:r>
                    </a:p>
                  </a:txBody>
                  <a:tcPr/>
                </a:tc>
                <a:tc>
                  <a:txBody>
                    <a:bodyPr/>
                    <a:lstStyle/>
                    <a:p>
                      <a:pPr algn="ctr"/>
                      <a:r>
                        <a:rPr lang="en-US" dirty="0"/>
                        <a:t>n</a:t>
                      </a:r>
                      <a:r>
                        <a:rPr lang="en-US" baseline="0" dirty="0"/>
                        <a:t> – 1</a:t>
                      </a:r>
                      <a:endParaRPr lang="en-US" dirty="0"/>
                    </a:p>
                  </a:txBody>
                  <a:tcPr/>
                </a:tc>
                <a:tc>
                  <a:txBody>
                    <a:bodyPr/>
                    <a:lstStyle/>
                    <a:p>
                      <a:pPr algn="ctr"/>
                      <a:r>
                        <a:rPr lang="en-US" dirty="0"/>
                        <a:t>n - 2</a:t>
                      </a:r>
                    </a:p>
                  </a:txBody>
                  <a:tcPr/>
                </a:tc>
                <a:tc>
                  <a:txBody>
                    <a:bodyPr/>
                    <a:lstStyle/>
                    <a:p>
                      <a:pPr algn="ctr"/>
                      <a:r>
                        <a:rPr lang="en-US" dirty="0"/>
                        <a:t>n - 3</a:t>
                      </a:r>
                    </a:p>
                  </a:txBody>
                  <a:tcPr/>
                </a:tc>
                <a:tc>
                  <a:txBody>
                    <a:bodyPr/>
                    <a:lstStyle/>
                    <a:p>
                      <a:pPr algn="ctr"/>
                      <a:r>
                        <a:rPr lang="en-US" dirty="0"/>
                        <a:t>…</a:t>
                      </a:r>
                    </a:p>
                  </a:txBody>
                  <a:tcPr/>
                </a:tc>
                <a:tc>
                  <a:txBody>
                    <a:bodyPr/>
                    <a:lstStyle/>
                    <a:p>
                      <a:pPr algn="ctr"/>
                      <a:r>
                        <a:rPr lang="en-US" dirty="0"/>
                        <a:t>5</a:t>
                      </a:r>
                    </a:p>
                  </a:txBody>
                  <a:tcPr/>
                </a:tc>
                <a:tc>
                  <a:txBody>
                    <a:bodyPr/>
                    <a:lstStyle/>
                    <a:p>
                      <a:pPr algn="ctr"/>
                      <a:r>
                        <a:rPr lang="en-US" dirty="0"/>
                        <a:t>4</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1</a:t>
                      </a:r>
                    </a:p>
                  </a:txBody>
                  <a:tcPr/>
                </a:tc>
                <a:extLst>
                  <a:ext uri="{0D108BD9-81ED-4DB2-BD59-A6C34878D82A}">
                    <a16:rowId xmlns="" xmlns:a16="http://schemas.microsoft.com/office/drawing/2014/main" val="10000"/>
                  </a:ext>
                </a:extLst>
              </a:tr>
            </a:tbl>
          </a:graphicData>
        </a:graphic>
      </p:graphicFrame>
      <p:sp>
        <p:nvSpPr>
          <p:cNvPr id="4" name="TextBox 3"/>
          <p:cNvSpPr txBox="1"/>
          <p:nvPr/>
        </p:nvSpPr>
        <p:spPr>
          <a:xfrm>
            <a:off x="3818196" y="2487070"/>
            <a:ext cx="1507016"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dirty="0"/>
              <a:t>Terms of this</a:t>
            </a:r>
          </a:p>
          <a:p>
            <a:pPr algn="ctr"/>
            <a:r>
              <a:rPr lang="en-US" dirty="0"/>
              <a:t>sequence</a:t>
            </a:r>
          </a:p>
        </p:txBody>
      </p:sp>
      <p:sp>
        <p:nvSpPr>
          <p:cNvPr id="7" name="Freeform 6"/>
          <p:cNvSpPr/>
          <p:nvPr/>
        </p:nvSpPr>
        <p:spPr>
          <a:xfrm>
            <a:off x="3004457" y="2547257"/>
            <a:ext cx="679269" cy="957943"/>
          </a:xfrm>
          <a:custGeom>
            <a:avLst/>
            <a:gdLst>
              <a:gd name="connsiteX0" fmla="*/ 0 w 679269"/>
              <a:gd name="connsiteY0" fmla="*/ 0 h 1371600"/>
              <a:gd name="connsiteX1" fmla="*/ 561703 w 679269"/>
              <a:gd name="connsiteY1" fmla="*/ 378823 h 1371600"/>
              <a:gd name="connsiteX2" fmla="*/ 679269 w 679269"/>
              <a:gd name="connsiteY2" fmla="*/ 1371600 h 1371600"/>
            </a:gdLst>
            <a:ahLst/>
            <a:cxnLst>
              <a:cxn ang="0">
                <a:pos x="connsiteX0" y="connsiteY0"/>
              </a:cxn>
              <a:cxn ang="0">
                <a:pos x="connsiteX1" y="connsiteY1"/>
              </a:cxn>
              <a:cxn ang="0">
                <a:pos x="connsiteX2" y="connsiteY2"/>
              </a:cxn>
            </a:cxnLst>
            <a:rect l="l" t="t" r="r" b="b"/>
            <a:pathLst>
              <a:path w="679269" h="1371600">
                <a:moveTo>
                  <a:pt x="0" y="0"/>
                </a:moveTo>
                <a:cubicBezTo>
                  <a:pt x="224246" y="75111"/>
                  <a:pt x="448492" y="150223"/>
                  <a:pt x="561703" y="378823"/>
                </a:cubicBezTo>
                <a:cubicBezTo>
                  <a:pt x="674914" y="607423"/>
                  <a:pt x="679269" y="1371600"/>
                  <a:pt x="679269" y="1371600"/>
                </a:cubicBezTo>
              </a:path>
            </a:pathLst>
          </a:custGeom>
          <a:ln>
            <a:tailEnd type="triangle"/>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0" name="TextBox 9"/>
          <p:cNvSpPr txBox="1"/>
          <p:nvPr/>
        </p:nvSpPr>
        <p:spPr>
          <a:xfrm>
            <a:off x="7795260" y="3809590"/>
            <a:ext cx="1130309"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pPr algn="ctr"/>
            <a:r>
              <a:rPr lang="en-US" dirty="0"/>
              <a:t>Terms in </a:t>
            </a:r>
          </a:p>
          <a:p>
            <a:pPr algn="ctr"/>
            <a:r>
              <a:rPr lang="en-US" dirty="0"/>
              <a:t>reverse </a:t>
            </a:r>
          </a:p>
          <a:p>
            <a:pPr algn="ctr"/>
            <a:r>
              <a:rPr lang="en-US" dirty="0"/>
              <a:t>order</a:t>
            </a:r>
          </a:p>
        </p:txBody>
      </p:sp>
      <p:cxnSp>
        <p:nvCxnSpPr>
          <p:cNvPr id="11" name="Straight Arrow Connector 10"/>
          <p:cNvCxnSpPr/>
          <p:nvPr/>
        </p:nvCxnSpPr>
        <p:spPr>
          <a:xfrm flipH="1">
            <a:off x="7364186" y="4269377"/>
            <a:ext cx="431074"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aphicFrame>
        <p:nvGraphicFramePr>
          <p:cNvPr id="14" name="Table 13"/>
          <p:cNvGraphicFramePr>
            <a:graphicFrameLocks noGrp="1"/>
          </p:cNvGraphicFramePr>
          <p:nvPr>
            <p:extLst>
              <p:ext uri="{D42A27DB-BD31-4B8C-83A1-F6EECF244321}">
                <p14:modId xmlns:p14="http://schemas.microsoft.com/office/powerpoint/2010/main" val="94248018"/>
              </p:ext>
            </p:extLst>
          </p:nvPr>
        </p:nvGraphicFramePr>
        <p:xfrm>
          <a:off x="621575" y="4706969"/>
          <a:ext cx="6705600" cy="365760"/>
        </p:xfrm>
        <a:graphic>
          <a:graphicData uri="http://schemas.openxmlformats.org/drawingml/2006/table">
            <a:tbl>
              <a:tblPr firstRow="1" bandRow="1">
                <a:tableStyleId>{5940675A-B579-460E-94D1-54222C63F5DA}</a:tableStyleId>
              </a:tblPr>
              <a:tblGrid>
                <a:gridCol w="670560">
                  <a:extLst>
                    <a:ext uri="{9D8B030D-6E8A-4147-A177-3AD203B41FA5}">
                      <a16:colId xmlns="" xmlns:a16="http://schemas.microsoft.com/office/drawing/2014/main" val="20000"/>
                    </a:ext>
                  </a:extLst>
                </a:gridCol>
                <a:gridCol w="670560">
                  <a:extLst>
                    <a:ext uri="{9D8B030D-6E8A-4147-A177-3AD203B41FA5}">
                      <a16:colId xmlns="" xmlns:a16="http://schemas.microsoft.com/office/drawing/2014/main" val="20001"/>
                    </a:ext>
                  </a:extLst>
                </a:gridCol>
                <a:gridCol w="670560">
                  <a:extLst>
                    <a:ext uri="{9D8B030D-6E8A-4147-A177-3AD203B41FA5}">
                      <a16:colId xmlns="" xmlns:a16="http://schemas.microsoft.com/office/drawing/2014/main" val="20002"/>
                    </a:ext>
                  </a:extLst>
                </a:gridCol>
                <a:gridCol w="670560">
                  <a:extLst>
                    <a:ext uri="{9D8B030D-6E8A-4147-A177-3AD203B41FA5}">
                      <a16:colId xmlns="" xmlns:a16="http://schemas.microsoft.com/office/drawing/2014/main" val="20003"/>
                    </a:ext>
                  </a:extLst>
                </a:gridCol>
                <a:gridCol w="670560">
                  <a:extLst>
                    <a:ext uri="{9D8B030D-6E8A-4147-A177-3AD203B41FA5}">
                      <a16:colId xmlns="" xmlns:a16="http://schemas.microsoft.com/office/drawing/2014/main" val="20004"/>
                    </a:ext>
                  </a:extLst>
                </a:gridCol>
                <a:gridCol w="670560">
                  <a:extLst>
                    <a:ext uri="{9D8B030D-6E8A-4147-A177-3AD203B41FA5}">
                      <a16:colId xmlns="" xmlns:a16="http://schemas.microsoft.com/office/drawing/2014/main" val="20005"/>
                    </a:ext>
                  </a:extLst>
                </a:gridCol>
                <a:gridCol w="670560">
                  <a:extLst>
                    <a:ext uri="{9D8B030D-6E8A-4147-A177-3AD203B41FA5}">
                      <a16:colId xmlns="" xmlns:a16="http://schemas.microsoft.com/office/drawing/2014/main" val="20006"/>
                    </a:ext>
                  </a:extLst>
                </a:gridCol>
                <a:gridCol w="670560">
                  <a:extLst>
                    <a:ext uri="{9D8B030D-6E8A-4147-A177-3AD203B41FA5}">
                      <a16:colId xmlns="" xmlns:a16="http://schemas.microsoft.com/office/drawing/2014/main" val="20007"/>
                    </a:ext>
                  </a:extLst>
                </a:gridCol>
                <a:gridCol w="670560">
                  <a:extLst>
                    <a:ext uri="{9D8B030D-6E8A-4147-A177-3AD203B41FA5}">
                      <a16:colId xmlns="" xmlns:a16="http://schemas.microsoft.com/office/drawing/2014/main" val="20008"/>
                    </a:ext>
                  </a:extLst>
                </a:gridCol>
                <a:gridCol w="670560">
                  <a:extLst>
                    <a:ext uri="{9D8B030D-6E8A-4147-A177-3AD203B41FA5}">
                      <a16:colId xmlns="" xmlns:a16="http://schemas.microsoft.com/office/drawing/2014/main" val="20009"/>
                    </a:ext>
                  </a:extLst>
                </a:gridCol>
              </a:tblGrid>
              <a:tr h="365760">
                <a:tc>
                  <a:txBody>
                    <a:bodyPr/>
                    <a:lstStyle/>
                    <a:p>
                      <a:pPr algn="ctr"/>
                      <a:r>
                        <a:rPr lang="en-US" dirty="0"/>
                        <a:t>n + 1</a:t>
                      </a:r>
                    </a:p>
                  </a:txBody>
                  <a:tcPr/>
                </a:tc>
                <a:tc>
                  <a:txBody>
                    <a:bodyPr/>
                    <a:lstStyle/>
                    <a:p>
                      <a:pPr algn="ctr"/>
                      <a:r>
                        <a:rPr lang="en-US" dirty="0"/>
                        <a:t>n</a:t>
                      </a:r>
                      <a:r>
                        <a:rPr lang="en-US" baseline="0" dirty="0"/>
                        <a:t> + 1</a:t>
                      </a:r>
                      <a:endParaRPr lang="en-US" dirty="0"/>
                    </a:p>
                  </a:txBody>
                  <a:tcPr/>
                </a:tc>
                <a:tc>
                  <a:txBody>
                    <a:bodyPr/>
                    <a:lstStyle/>
                    <a:p>
                      <a:pPr algn="ctr"/>
                      <a:r>
                        <a:rPr lang="en-US" dirty="0"/>
                        <a:t>n +1</a:t>
                      </a:r>
                    </a:p>
                  </a:txBody>
                  <a:tcPr/>
                </a:tc>
                <a:tc>
                  <a:txBody>
                    <a:bodyPr/>
                    <a:lstStyle/>
                    <a:p>
                      <a:pPr algn="ctr"/>
                      <a:r>
                        <a:rPr lang="en-US" dirty="0"/>
                        <a:t>n +1</a:t>
                      </a:r>
                    </a:p>
                  </a:txBody>
                  <a:tcPr/>
                </a:tc>
                <a:tc>
                  <a:txBody>
                    <a:bodyPr/>
                    <a:lstStyle/>
                    <a:p>
                      <a:pPr algn="ctr"/>
                      <a:r>
                        <a:rPr lang="en-US" dirty="0"/>
                        <a:t>…</a:t>
                      </a:r>
                    </a:p>
                  </a:txBody>
                  <a:tcPr/>
                </a:tc>
                <a:tc>
                  <a:txBody>
                    <a:bodyPr/>
                    <a:lstStyle/>
                    <a:p>
                      <a:pPr algn="ctr"/>
                      <a:r>
                        <a:rPr lang="en-US" dirty="0"/>
                        <a:t>n</a:t>
                      </a:r>
                      <a:r>
                        <a:rPr lang="en-US" baseline="0" dirty="0"/>
                        <a:t> + 1</a:t>
                      </a:r>
                      <a:endParaRPr lang="en-US" dirty="0"/>
                    </a:p>
                  </a:txBody>
                  <a:tcPr/>
                </a:tc>
                <a:tc>
                  <a:txBody>
                    <a:bodyPr/>
                    <a:lstStyle/>
                    <a:p>
                      <a:pPr algn="ctr"/>
                      <a:r>
                        <a:rPr lang="en-US" dirty="0"/>
                        <a:t>n</a:t>
                      </a:r>
                      <a:r>
                        <a:rPr lang="en-US" baseline="0" dirty="0"/>
                        <a:t> + 1</a:t>
                      </a:r>
                      <a:endParaRPr lang="en-US" dirty="0"/>
                    </a:p>
                  </a:txBody>
                  <a:tcPr/>
                </a:tc>
                <a:tc>
                  <a:txBody>
                    <a:bodyPr/>
                    <a:lstStyle/>
                    <a:p>
                      <a:pPr algn="ctr"/>
                      <a:r>
                        <a:rPr lang="en-US" dirty="0"/>
                        <a:t>n</a:t>
                      </a:r>
                      <a:r>
                        <a:rPr lang="en-US" baseline="0" dirty="0"/>
                        <a:t> + 1</a:t>
                      </a:r>
                      <a:endParaRPr lang="en-US" dirty="0"/>
                    </a:p>
                  </a:txBody>
                  <a:tcPr/>
                </a:tc>
                <a:tc>
                  <a:txBody>
                    <a:bodyPr/>
                    <a:lstStyle/>
                    <a:p>
                      <a:pPr algn="ctr"/>
                      <a:r>
                        <a:rPr lang="en-US" dirty="0"/>
                        <a:t>n</a:t>
                      </a:r>
                      <a:r>
                        <a:rPr lang="en-US" baseline="0" dirty="0"/>
                        <a:t> + 1</a:t>
                      </a:r>
                      <a:endParaRPr lang="en-US" dirty="0"/>
                    </a:p>
                  </a:txBody>
                  <a:tcPr/>
                </a:tc>
                <a:tc>
                  <a:txBody>
                    <a:bodyPr/>
                    <a:lstStyle/>
                    <a:p>
                      <a:pPr algn="ctr"/>
                      <a:r>
                        <a:rPr lang="en-US" dirty="0"/>
                        <a:t>n + 1</a:t>
                      </a:r>
                    </a:p>
                  </a:txBody>
                  <a:tcPr/>
                </a:tc>
                <a:extLst>
                  <a:ext uri="{0D108BD9-81ED-4DB2-BD59-A6C34878D82A}">
                    <a16:rowId xmlns="" xmlns:a16="http://schemas.microsoft.com/office/drawing/2014/main" val="10000"/>
                  </a:ext>
                </a:extLst>
              </a:tr>
            </a:tbl>
          </a:graphicData>
        </a:graphic>
      </p:graphicFrame>
      <p:cxnSp>
        <p:nvCxnSpPr>
          <p:cNvPr id="16" name="Straight Connector 15"/>
          <p:cNvCxnSpPr/>
          <p:nvPr/>
        </p:nvCxnSpPr>
        <p:spPr>
          <a:xfrm>
            <a:off x="275409" y="4576593"/>
            <a:ext cx="7239000" cy="0"/>
          </a:xfrm>
          <a:prstGeom prst="line">
            <a:avLst/>
          </a:prstGeom>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192608" y="3991818"/>
            <a:ext cx="389850" cy="584775"/>
          </a:xfrm>
          <a:prstGeom prst="rect">
            <a:avLst/>
          </a:prstGeom>
          <a:noFill/>
        </p:spPr>
        <p:txBody>
          <a:bodyPr wrap="none" rtlCol="0">
            <a:spAutoFit/>
          </a:bodyPr>
          <a:lstStyle/>
          <a:p>
            <a:r>
              <a:rPr lang="en-US" sz="3200" b="1" dirty="0"/>
              <a:t>+</a:t>
            </a:r>
          </a:p>
        </p:txBody>
      </p:sp>
      <p:sp>
        <p:nvSpPr>
          <p:cNvPr id="19" name="Left Brace 18"/>
          <p:cNvSpPr/>
          <p:nvPr/>
        </p:nvSpPr>
        <p:spPr>
          <a:xfrm rot="16200000">
            <a:off x="3821107" y="1907764"/>
            <a:ext cx="293475" cy="6718665"/>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0" name="TextBox 19"/>
          <p:cNvSpPr txBox="1"/>
          <p:nvPr/>
        </p:nvSpPr>
        <p:spPr>
          <a:xfrm>
            <a:off x="2307892" y="5461463"/>
            <a:ext cx="3332964" cy="369332"/>
          </a:xfrm>
          <a:prstGeom prst="rect">
            <a:avLst/>
          </a:prstGeom>
          <a:noFill/>
        </p:spPr>
        <p:txBody>
          <a:bodyPr wrap="none" rtlCol="0">
            <a:spAutoFit/>
          </a:bodyPr>
          <a:lstStyle/>
          <a:p>
            <a:pPr algn="ctr"/>
            <a:r>
              <a:rPr lang="en-US" dirty="0"/>
              <a:t>Sum of the sequence is n(n + 1)</a:t>
            </a:r>
          </a:p>
        </p:txBody>
      </p:sp>
      <mc:AlternateContent xmlns:mc="http://schemas.openxmlformats.org/markup-compatibility/2006" xmlns:a14="http://schemas.microsoft.com/office/drawing/2010/main">
        <mc:Choice Requires="a14">
          <p:sp>
            <p:nvSpPr>
              <p:cNvPr id="21" name="TextBox 20"/>
              <p:cNvSpPr txBox="1"/>
              <p:nvPr/>
            </p:nvSpPr>
            <p:spPr>
              <a:xfrm>
                <a:off x="1933911" y="5880601"/>
                <a:ext cx="4080925" cy="773353"/>
              </a:xfrm>
              <a:prstGeom prst="rect">
                <a:avLst/>
              </a:prstGeom>
              <a:noFill/>
            </p:spPr>
            <p:txBody>
              <a:bodyPr wrap="none" rtlCol="0">
                <a:spAutoFit/>
              </a:bodyPr>
              <a:lstStyle/>
              <a:p>
                <a:pPr algn="ctr"/>
                <a:r>
                  <a:rPr lang="en-US" dirty="0"/>
                  <a:t>But didn’t we count each term twice?</a:t>
                </a:r>
              </a:p>
              <a:p>
                <a:pPr algn="ctr"/>
                <a:r>
                  <a:rPr lang="en-US" dirty="0"/>
                  <a:t>The sum of the sequence is then </a:t>
                </a:r>
                <a14:m>
                  <m:oMath xmlns:m="http://schemas.openxmlformats.org/officeDocument/2006/math">
                    <m:f>
                      <m:fPr>
                        <m:ctrlPr>
                          <a:rPr lang="en-US" i="1">
                            <a:latin typeface="Cambria Math" charset="0"/>
                          </a:rPr>
                        </m:ctrlPr>
                      </m:fPr>
                      <m:num>
                        <m:r>
                          <a:rPr lang="en-US" i="1">
                            <a:latin typeface="Cambria Math" charset="0"/>
                          </a:rPr>
                          <m:t>𝑛</m:t>
                        </m:r>
                        <m:r>
                          <a:rPr lang="en-US" i="1">
                            <a:latin typeface="Cambria Math" charset="0"/>
                          </a:rPr>
                          <m:t>(</m:t>
                        </m:r>
                        <m:r>
                          <a:rPr lang="en-US" i="1">
                            <a:latin typeface="Cambria Math" charset="0"/>
                          </a:rPr>
                          <m:t>𝑛</m:t>
                        </m:r>
                        <m:r>
                          <a:rPr lang="en-US" i="1">
                            <a:latin typeface="Cambria Math" charset="0"/>
                          </a:rPr>
                          <m:t>+1)</m:t>
                        </m:r>
                      </m:num>
                      <m:den>
                        <m:r>
                          <a:rPr lang="en-US" i="1">
                            <a:latin typeface="Cambria Math" charset="0"/>
                          </a:rPr>
                          <m:t>2</m:t>
                        </m:r>
                      </m:den>
                    </m:f>
                  </m:oMath>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1933911" y="5880601"/>
                <a:ext cx="4080925" cy="773353"/>
              </a:xfrm>
              <a:prstGeom prst="rect">
                <a:avLst/>
              </a:prstGeom>
              <a:blipFill rotWithShape="0">
                <a:blip r:embed="rId4"/>
                <a:stretch>
                  <a:fillRect l="-746" t="-4724" b="-4724"/>
                </a:stretch>
              </a:blipFill>
            </p:spPr>
            <p:txBody>
              <a:bodyPr/>
              <a:lstStyle/>
              <a:p>
                <a:r>
                  <a:rPr lang="en-US">
                    <a:noFill/>
                  </a:rPr>
                  <a:t> </a:t>
                </a:r>
              </a:p>
            </p:txBody>
          </p:sp>
        </mc:Fallback>
      </mc:AlternateContent>
      <p:sp>
        <p:nvSpPr>
          <p:cNvPr id="22" name="TextBox 21"/>
          <p:cNvSpPr txBox="1"/>
          <p:nvPr/>
        </p:nvSpPr>
        <p:spPr>
          <a:xfrm>
            <a:off x="6503555" y="2903730"/>
            <a:ext cx="202170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t>Gauss (circa 1800)</a:t>
            </a:r>
          </a:p>
        </p:txBody>
      </p:sp>
    </p:spTree>
    <p:extLst>
      <p:ext uri="{BB962C8B-B14F-4D97-AF65-F5344CB8AC3E}">
        <p14:creationId xmlns:p14="http://schemas.microsoft.com/office/powerpoint/2010/main" val="109302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7" grpId="0"/>
      <p:bldP spid="19" grpId="0" animBg="1"/>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thinking</a:t>
            </a:r>
          </a:p>
        </p:txBody>
      </p:sp>
      <p:sp>
        <p:nvSpPr>
          <p:cNvPr id="3" name="Text Placeholder 2"/>
          <p:cNvSpPr>
            <a:spLocks noGrp="1"/>
          </p:cNvSpPr>
          <p:nvPr>
            <p:ph type="body" idx="1"/>
          </p:nvPr>
        </p:nvSpPr>
        <p:spPr/>
        <p:txBody>
          <a:bodyPr/>
          <a:lstStyle/>
          <a:p>
            <a:r>
              <a:rPr lang="en-US" dirty="0"/>
              <a:t>Big-oh, Runtime Analysis</a:t>
            </a:r>
          </a:p>
        </p:txBody>
      </p:sp>
    </p:spTree>
    <p:extLst>
      <p:ext uri="{BB962C8B-B14F-4D97-AF65-F5344CB8AC3E}">
        <p14:creationId xmlns:p14="http://schemas.microsoft.com/office/powerpoint/2010/main" val="4087610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Math notations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876800"/>
              </a:xfrm>
            </p:spPr>
            <p:txBody>
              <a:bodyPr/>
              <a:lstStyle/>
              <a:p>
                <a:r>
                  <a:rPr lang="en-US" dirty="0"/>
                  <a:t>Ceiling and floor notations</a:t>
                </a:r>
              </a:p>
              <a:p>
                <a:pPr lvl="1"/>
                <a14:m>
                  <m:oMath xmlns:m="http://schemas.openxmlformats.org/officeDocument/2006/math">
                    <m:d>
                      <m:dPr>
                        <m:begChr m:val="⌊"/>
                        <m:endChr m:val="⌋"/>
                        <m:ctrlPr>
                          <a:rPr lang="en-US" i="1" smtClean="0">
                            <a:latin typeface="Cambria Math" charset="0"/>
                          </a:rPr>
                        </m:ctrlPr>
                      </m:dPr>
                      <m:e>
                        <m:r>
                          <a:rPr lang="en-US" b="0" i="1" smtClean="0">
                            <a:latin typeface="Cambria Math" panose="02040503050406030204" pitchFamily="18" charset="0"/>
                          </a:rPr>
                          <m:t>𝑛</m:t>
                        </m:r>
                      </m:e>
                    </m:d>
                  </m:oMath>
                </a14:m>
                <a:r>
                  <a:rPr lang="en-US" dirty="0"/>
                  <a:t> rounds n down the next smaller integer (i.e. the </a:t>
                </a:r>
                <a:r>
                  <a:rPr lang="en-US" dirty="0" err="1"/>
                  <a:t>Math.floor</a:t>
                </a:r>
                <a:r>
                  <a:rPr lang="en-US" dirty="0"/>
                  <a:t>() function)</a:t>
                </a:r>
              </a:p>
              <a:p>
                <a:pPr lvl="2"/>
                <a14:m>
                  <m:oMath xmlns:m="http://schemas.openxmlformats.org/officeDocument/2006/math">
                    <m:d>
                      <m:dPr>
                        <m:begChr m:val="⌊"/>
                        <m:endChr m:val="⌋"/>
                        <m:ctrlPr>
                          <a:rPr lang="en-US" i="1" smtClean="0">
                            <a:latin typeface="Cambria Math" charset="0"/>
                          </a:rPr>
                        </m:ctrlPr>
                      </m:dPr>
                      <m:e>
                        <m:r>
                          <a:rPr lang="en-US" b="0" i="1" smtClean="0">
                            <a:latin typeface="Cambria Math" panose="02040503050406030204" pitchFamily="18" charset="0"/>
                          </a:rPr>
                          <m:t>9.2</m:t>
                        </m:r>
                      </m:e>
                    </m:d>
                    <m:r>
                      <a:rPr lang="en-US" b="0" i="1" smtClean="0">
                        <a:latin typeface="Cambria Math" panose="02040503050406030204" pitchFamily="18" charset="0"/>
                      </a:rPr>
                      <m:t>=9</m:t>
                    </m:r>
                  </m:oMath>
                </a14:m>
                <a:endParaRPr lang="en-US" b="0" dirty="0"/>
              </a:p>
              <a:p>
                <a:pPr lvl="2"/>
                <a14:m>
                  <m:oMath xmlns:m="http://schemas.openxmlformats.org/officeDocument/2006/math">
                    <m:d>
                      <m:dPr>
                        <m:begChr m:val="⌊"/>
                        <m:endChr m:val="⌋"/>
                        <m:ctrlPr>
                          <a:rPr lang="en-US" i="1" smtClean="0">
                            <a:latin typeface="Cambria Math" charset="0"/>
                          </a:rPr>
                        </m:ctrlPr>
                      </m:dPr>
                      <m:e>
                        <m:r>
                          <a:rPr lang="en-US" b="0" i="1" smtClean="0">
                            <a:latin typeface="Cambria Math" panose="02040503050406030204" pitchFamily="18" charset="0"/>
                          </a:rPr>
                          <m:t>9.9</m:t>
                        </m:r>
                      </m:e>
                    </m:d>
                    <m:r>
                      <a:rPr lang="en-US" b="0" i="1" smtClean="0">
                        <a:latin typeface="Cambria Math" panose="02040503050406030204" pitchFamily="18" charset="0"/>
                      </a:rPr>
                      <m:t>=9</m:t>
                    </m:r>
                  </m:oMath>
                </a14:m>
                <a:endParaRPr lang="en-US" b="0" dirty="0"/>
              </a:p>
              <a:p>
                <a:pPr lvl="2"/>
                <a14:m>
                  <m:oMath xmlns:m="http://schemas.openxmlformats.org/officeDocument/2006/math">
                    <m:d>
                      <m:dPr>
                        <m:begChr m:val="⌊"/>
                        <m:endChr m:val="⌋"/>
                        <m:ctrlPr>
                          <a:rPr lang="en-US" i="1" smtClean="0">
                            <a:latin typeface="Cambria Math" charset="0"/>
                          </a:rPr>
                        </m:ctrlPr>
                      </m:dPr>
                      <m:e>
                        <m:r>
                          <a:rPr lang="en-US" b="0" i="1" smtClean="0">
                            <a:latin typeface="Cambria Math" panose="02040503050406030204" pitchFamily="18" charset="0"/>
                          </a:rPr>
                          <m:t>9.0</m:t>
                        </m:r>
                      </m:e>
                    </m:d>
                    <m:r>
                      <a:rPr lang="en-US" b="0" i="1" smtClean="0">
                        <a:latin typeface="Cambria Math" panose="02040503050406030204" pitchFamily="18" charset="0"/>
                      </a:rPr>
                      <m:t>=9</m:t>
                    </m:r>
                  </m:oMath>
                </a14:m>
                <a:endParaRPr lang="en-US" dirty="0"/>
              </a:p>
              <a:p>
                <a:pPr lvl="1"/>
                <a14:m>
                  <m:oMath xmlns:m="http://schemas.openxmlformats.org/officeDocument/2006/math">
                    <m:d>
                      <m:dPr>
                        <m:begChr m:val="⌈"/>
                        <m:endChr m:val="⌉"/>
                        <m:ctrlPr>
                          <a:rPr lang="en-US" i="1" smtClean="0">
                            <a:latin typeface="Cambria Math" charset="0"/>
                          </a:rPr>
                        </m:ctrlPr>
                      </m:dPr>
                      <m:e>
                        <m:r>
                          <a:rPr lang="en-US" b="0" i="1" smtClean="0">
                            <a:latin typeface="Cambria Math" panose="02040503050406030204" pitchFamily="18" charset="0"/>
                          </a:rPr>
                          <m:t>𝑛</m:t>
                        </m:r>
                      </m:e>
                    </m:d>
                  </m:oMath>
                </a14:m>
                <a:r>
                  <a:rPr lang="en-US" dirty="0"/>
                  <a:t> rounds n up to the next larger integer (i.e. the </a:t>
                </a:r>
                <a:r>
                  <a:rPr lang="en-US" dirty="0" err="1"/>
                  <a:t>Math.ceil</a:t>
                </a:r>
                <a:r>
                  <a:rPr lang="en-US" dirty="0"/>
                  <a:t>() function)</a:t>
                </a:r>
              </a:p>
              <a:p>
                <a:pPr lvl="2"/>
                <a14:m>
                  <m:oMath xmlns:m="http://schemas.openxmlformats.org/officeDocument/2006/math">
                    <m:d>
                      <m:dPr>
                        <m:begChr m:val="⌈"/>
                        <m:endChr m:val="⌉"/>
                        <m:ctrlPr>
                          <a:rPr lang="en-US" i="1" smtClean="0">
                            <a:latin typeface="Cambria Math" charset="0"/>
                          </a:rPr>
                        </m:ctrlPr>
                      </m:dPr>
                      <m:e>
                        <m:r>
                          <a:rPr lang="en-US" b="0" i="1" smtClean="0">
                            <a:latin typeface="Cambria Math" panose="02040503050406030204" pitchFamily="18" charset="0"/>
                          </a:rPr>
                          <m:t>7.1</m:t>
                        </m:r>
                      </m:e>
                    </m:d>
                    <m:r>
                      <a:rPr lang="en-US" b="0" i="1" smtClean="0">
                        <a:latin typeface="Cambria Math" panose="02040503050406030204" pitchFamily="18" charset="0"/>
                      </a:rPr>
                      <m:t>=8</m:t>
                    </m:r>
                  </m:oMath>
                </a14:m>
                <a:endParaRPr lang="en-US" b="0" dirty="0"/>
              </a:p>
              <a:p>
                <a:pPr lvl="2"/>
                <a14:m>
                  <m:oMath xmlns:m="http://schemas.openxmlformats.org/officeDocument/2006/math">
                    <m:d>
                      <m:dPr>
                        <m:begChr m:val="⌈"/>
                        <m:endChr m:val="⌉"/>
                        <m:ctrlPr>
                          <a:rPr lang="en-US" i="1" smtClean="0">
                            <a:latin typeface="Cambria Math" charset="0"/>
                          </a:rPr>
                        </m:ctrlPr>
                      </m:dPr>
                      <m:e>
                        <m:r>
                          <a:rPr lang="en-US" b="0" i="1" smtClean="0">
                            <a:latin typeface="Cambria Math" panose="02040503050406030204" pitchFamily="18" charset="0"/>
                          </a:rPr>
                          <m:t>7.72</m:t>
                        </m:r>
                      </m:e>
                    </m:d>
                    <m:r>
                      <a:rPr lang="en-US" b="0" i="1" smtClean="0">
                        <a:latin typeface="Cambria Math" panose="02040503050406030204" pitchFamily="18" charset="0"/>
                      </a:rPr>
                      <m:t>=8</m:t>
                    </m:r>
                  </m:oMath>
                </a14:m>
                <a:endParaRPr lang="en-US" b="0" dirty="0"/>
              </a:p>
              <a:p>
                <a:pPr lvl="2"/>
                <a14:m>
                  <m:oMath xmlns:m="http://schemas.openxmlformats.org/officeDocument/2006/math">
                    <m:d>
                      <m:dPr>
                        <m:begChr m:val="⌈"/>
                        <m:endChr m:val="⌉"/>
                        <m:ctrlPr>
                          <a:rPr lang="en-US" i="1" smtClean="0">
                            <a:latin typeface="Cambria Math" charset="0"/>
                          </a:rPr>
                        </m:ctrlPr>
                      </m:dPr>
                      <m:e>
                        <m:r>
                          <a:rPr lang="en-US" b="0" i="1" smtClean="0">
                            <a:latin typeface="Cambria Math" panose="02040503050406030204" pitchFamily="18" charset="0"/>
                          </a:rPr>
                          <m:t>8.0</m:t>
                        </m:r>
                      </m:e>
                    </m:d>
                    <m:r>
                      <a:rPr lang="en-US" b="0" i="1" smtClean="0">
                        <a:latin typeface="Cambria Math" panose="02040503050406030204" pitchFamily="18" charset="0"/>
                      </a:rPr>
                      <m:t>=8</m:t>
                    </m:r>
                  </m:oMath>
                </a14:m>
                <a:endParaRPr lang="en-US" dirty="0"/>
              </a:p>
              <a:p>
                <a:r>
                  <a:rPr lang="en-US" dirty="0"/>
                  <a:t>Factorials</a:t>
                </a:r>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d>
                      <m:dPr>
                        <m:ctrlPr>
                          <a:rPr lang="en-US" b="0" i="1" smtClean="0">
                            <a:latin typeface="Cambria Math"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charset="0"/>
                          </a:rPr>
                        </m:ctrlPr>
                      </m:dPr>
                      <m:e>
                        <m:r>
                          <a:rPr lang="en-US" b="0" i="1" smtClean="0">
                            <a:latin typeface="Cambria Math" panose="02040503050406030204" pitchFamily="18" charset="0"/>
                          </a:rPr>
                          <m:t>𝑛</m:t>
                        </m:r>
                        <m:r>
                          <a:rPr lang="en-US" b="0" i="1" smtClean="0">
                            <a:latin typeface="Cambria Math" panose="02040503050406030204" pitchFamily="18" charset="0"/>
                          </a:rPr>
                          <m:t>−2</m:t>
                        </m:r>
                      </m:e>
                    </m:d>
                    <m:r>
                      <a:rPr lang="en-US" b="0" i="1" smtClean="0">
                        <a:latin typeface="Cambria Math" panose="02040503050406030204" pitchFamily="18" charset="0"/>
                      </a:rPr>
                      <m:t>∗ … ∗3∗2∗1 </m:t>
                    </m:r>
                  </m:oMath>
                </a14:m>
                <a:endParaRPr lang="en-US" dirty="0"/>
              </a:p>
              <a:p>
                <a:pPr lvl="2"/>
                <a14:m>
                  <m:oMath xmlns:m="http://schemas.openxmlformats.org/officeDocument/2006/math">
                    <m:r>
                      <a:rPr lang="en-US" b="0" i="1" smtClean="0">
                        <a:latin typeface="Cambria Math" panose="02040503050406030204" pitchFamily="18" charset="0"/>
                      </a:rPr>
                      <m:t>3!=3∗2∗1=6</m:t>
                    </m:r>
                  </m:oMath>
                </a14:m>
                <a:endParaRPr lang="en-US" b="0" dirty="0"/>
              </a:p>
              <a:p>
                <a:pPr lvl="2"/>
                <a14:m>
                  <m:oMath xmlns:m="http://schemas.openxmlformats.org/officeDocument/2006/math">
                    <m:r>
                      <a:rPr lang="en-US" b="0" i="1" smtClean="0">
                        <a:latin typeface="Cambria Math" panose="02040503050406030204" pitchFamily="18" charset="0"/>
                      </a:rPr>
                      <m:t>5!=5∗4∗3∗2∗1=120</m:t>
                    </m:r>
                  </m:oMath>
                </a14:m>
                <a:endParaRPr lang="en-US" b="0" dirty="0"/>
              </a:p>
              <a:p>
                <a:pPr lvl="2"/>
                <a14:m>
                  <m:oMath xmlns:m="http://schemas.openxmlformats.org/officeDocument/2006/math">
                    <m:r>
                      <a:rPr lang="en-US" b="0" i="1" smtClean="0">
                        <a:latin typeface="Cambria Math" panose="02040503050406030204" pitchFamily="18" charset="0"/>
                      </a:rPr>
                      <m:t>1!=1</m:t>
                    </m:r>
                  </m:oMath>
                </a14:m>
                <a:endParaRPr lang="en-US" b="0" dirty="0"/>
              </a:p>
              <a:p>
                <a:pPr lvl="2"/>
                <a14:m>
                  <m:oMath xmlns:m="http://schemas.openxmlformats.org/officeDocument/2006/math">
                    <m:r>
                      <a:rPr lang="en-US" b="0" i="1" smtClean="0">
                        <a:latin typeface="Cambria Math" panose="02040503050406030204" pitchFamily="18" charset="0"/>
                      </a:rPr>
                      <m:t>0!=1</m:t>
                    </m:r>
                  </m:oMath>
                </a14:m>
                <a:r>
                  <a:rPr lang="en-US" dirty="0"/>
                  <a:t>, by definition</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76800"/>
              </a:xfrm>
              <a:blipFill>
                <a:blip r:embed="rId2"/>
                <a:stretch>
                  <a:fillRect l="-963" t="-1000"/>
                </a:stretch>
              </a:blipFill>
            </p:spPr>
            <p:txBody>
              <a:bodyPr/>
              <a:lstStyle/>
              <a:p>
                <a:r>
                  <a:rPr lang="en-US">
                    <a:noFill/>
                  </a:rPr>
                  <a:t> </a:t>
                </a:r>
              </a:p>
            </p:txBody>
          </p:sp>
        </mc:Fallback>
      </mc:AlternateContent>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1200" y="4495800"/>
            <a:ext cx="2743200" cy="2743200"/>
          </a:xfrm>
          <a:prstGeom prst="rect">
            <a:avLst/>
          </a:prstGeom>
        </p:spPr>
      </p:pic>
    </p:spTree>
    <p:extLst>
      <p:ext uri="{BB962C8B-B14F-4D97-AF65-F5344CB8AC3E}">
        <p14:creationId xmlns:p14="http://schemas.microsoft.com/office/powerpoint/2010/main" val="93971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Models</a:t>
            </a:r>
          </a:p>
        </p:txBody>
      </p:sp>
      <p:sp>
        <p:nvSpPr>
          <p:cNvPr id="3" name="Text Placeholder 2"/>
          <p:cNvSpPr>
            <a:spLocks noGrp="1"/>
          </p:cNvSpPr>
          <p:nvPr>
            <p:ph type="body" idx="1"/>
          </p:nvPr>
        </p:nvSpPr>
        <p:spPr/>
        <p:txBody>
          <a:bodyPr/>
          <a:lstStyle/>
          <a:p>
            <a:r>
              <a:rPr lang="en-US"/>
              <a:t>Big-oh</a:t>
            </a:r>
            <a:r>
              <a:rPr lang="en-US" dirty="0"/>
              <a:t>, </a:t>
            </a:r>
            <a:r>
              <a:rPr lang="en-US"/>
              <a:t>Runtime Analysis</a:t>
            </a:r>
          </a:p>
        </p:txBody>
      </p:sp>
    </p:spTree>
    <p:extLst>
      <p:ext uri="{BB962C8B-B14F-4D97-AF65-F5344CB8AC3E}">
        <p14:creationId xmlns:p14="http://schemas.microsoft.com/office/powerpoint/2010/main" val="430289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computer models</a:t>
            </a:r>
          </a:p>
        </p:txBody>
      </p:sp>
      <p:sp>
        <p:nvSpPr>
          <p:cNvPr id="3" name="Content Placeholder 2"/>
          <p:cNvSpPr>
            <a:spLocks noGrp="1"/>
          </p:cNvSpPr>
          <p:nvPr>
            <p:ph idx="1"/>
          </p:nvPr>
        </p:nvSpPr>
        <p:spPr/>
        <p:txBody>
          <a:bodyPr/>
          <a:lstStyle/>
          <a:p>
            <a:r>
              <a:rPr lang="en-US" dirty="0"/>
              <a:t>Computer models describe abstract computer architectures</a:t>
            </a:r>
          </a:p>
          <a:p>
            <a:r>
              <a:rPr lang="en-US" dirty="0"/>
              <a:t>Neumann model</a:t>
            </a:r>
          </a:p>
          <a:p>
            <a:pPr lvl="1"/>
            <a:r>
              <a:rPr lang="en-US" dirty="0"/>
              <a:t>Based on the descriptions of the mathematician </a:t>
            </a:r>
            <a:r>
              <a:rPr lang="en-US" b="1" dirty="0"/>
              <a:t>Jon Von Neumann </a:t>
            </a:r>
            <a:r>
              <a:rPr lang="en-US" dirty="0"/>
              <a:t>in 1945</a:t>
            </a:r>
          </a:p>
          <a:p>
            <a:pPr lvl="1"/>
            <a:r>
              <a:rPr lang="en-US" dirty="0"/>
              <a:t>Computers consist of six parts:</a:t>
            </a:r>
          </a:p>
          <a:p>
            <a:pPr lvl="2"/>
            <a:r>
              <a:rPr lang="en-US" dirty="0"/>
              <a:t>Processing unit</a:t>
            </a:r>
          </a:p>
          <a:p>
            <a:pPr lvl="3"/>
            <a:r>
              <a:rPr lang="en-US" dirty="0">
                <a:solidFill>
                  <a:schemeClr val="accent3"/>
                </a:solidFill>
              </a:rPr>
              <a:t>Arithmetic part (ALU)</a:t>
            </a:r>
          </a:p>
          <a:p>
            <a:pPr lvl="3"/>
            <a:r>
              <a:rPr lang="en-US" dirty="0">
                <a:solidFill>
                  <a:schemeClr val="accent3"/>
                </a:solidFill>
              </a:rPr>
              <a:t>Control part (controller)</a:t>
            </a:r>
          </a:p>
          <a:p>
            <a:pPr lvl="2"/>
            <a:r>
              <a:rPr lang="en-US" dirty="0">
                <a:solidFill>
                  <a:schemeClr val="accent3"/>
                </a:solidFill>
              </a:rPr>
              <a:t>Memory unit</a:t>
            </a:r>
          </a:p>
          <a:p>
            <a:pPr lvl="2"/>
            <a:r>
              <a:rPr lang="en-US" dirty="0">
                <a:solidFill>
                  <a:schemeClr val="accent3"/>
                </a:solidFill>
              </a:rPr>
              <a:t>Input</a:t>
            </a:r>
          </a:p>
          <a:p>
            <a:pPr lvl="2"/>
            <a:r>
              <a:rPr lang="en-US" dirty="0">
                <a:solidFill>
                  <a:schemeClr val="accent3"/>
                </a:solidFill>
              </a:rPr>
              <a:t>Output</a:t>
            </a:r>
          </a:p>
          <a:p>
            <a:pPr lvl="2"/>
            <a:r>
              <a:rPr lang="en-US" dirty="0">
                <a:solidFill>
                  <a:schemeClr val="accent3"/>
                </a:solidFill>
              </a:rPr>
              <a:t>Slow external memory</a:t>
            </a:r>
          </a:p>
          <a:p>
            <a:pPr lvl="1"/>
            <a:r>
              <a:rPr lang="en-US" dirty="0"/>
              <a:t>Coined the idea of a “stored program”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659" y="3673475"/>
            <a:ext cx="3752850" cy="2452688"/>
          </a:xfrm>
          <a:prstGeom prst="rect">
            <a:avLst/>
          </a:prstGeom>
        </p:spPr>
      </p:pic>
    </p:spTree>
    <p:extLst>
      <p:ext uri="{BB962C8B-B14F-4D97-AF65-F5344CB8AC3E}">
        <p14:creationId xmlns:p14="http://schemas.microsoft.com/office/powerpoint/2010/main" val="1195919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Neumann model</a:t>
            </a:r>
          </a:p>
        </p:txBody>
      </p:sp>
      <p:sp>
        <p:nvSpPr>
          <p:cNvPr id="4" name="Rectangle 3"/>
          <p:cNvSpPr/>
          <p:nvPr/>
        </p:nvSpPr>
        <p:spPr>
          <a:xfrm>
            <a:off x="3505200" y="2216332"/>
            <a:ext cx="2133600" cy="2667000"/>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sz="1600" dirty="0"/>
              <a:t>Processor (CPU)</a:t>
            </a:r>
          </a:p>
        </p:txBody>
      </p:sp>
      <p:sp>
        <p:nvSpPr>
          <p:cNvPr id="5" name="Rectangle 4"/>
          <p:cNvSpPr/>
          <p:nvPr/>
        </p:nvSpPr>
        <p:spPr>
          <a:xfrm>
            <a:off x="3810000" y="2825932"/>
            <a:ext cx="1524000" cy="838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Control Unit</a:t>
            </a:r>
          </a:p>
        </p:txBody>
      </p:sp>
      <p:sp>
        <p:nvSpPr>
          <p:cNvPr id="6" name="Rectangle 5"/>
          <p:cNvSpPr/>
          <p:nvPr/>
        </p:nvSpPr>
        <p:spPr>
          <a:xfrm>
            <a:off x="3810000" y="3854632"/>
            <a:ext cx="1524000" cy="838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Arithmetic Logic Unit</a:t>
            </a:r>
          </a:p>
          <a:p>
            <a:pPr algn="ctr"/>
            <a:r>
              <a:rPr lang="en-US" sz="1600" dirty="0"/>
              <a:t>(ALU)</a:t>
            </a:r>
          </a:p>
        </p:txBody>
      </p:sp>
      <p:sp>
        <p:nvSpPr>
          <p:cNvPr id="7" name="Rectangle 6"/>
          <p:cNvSpPr/>
          <p:nvPr/>
        </p:nvSpPr>
        <p:spPr>
          <a:xfrm>
            <a:off x="762000" y="2667000"/>
            <a:ext cx="2133600" cy="18353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Memory</a:t>
            </a:r>
          </a:p>
        </p:txBody>
      </p:sp>
      <p:sp>
        <p:nvSpPr>
          <p:cNvPr id="8" name="Rectangle 7"/>
          <p:cNvSpPr/>
          <p:nvPr/>
        </p:nvSpPr>
        <p:spPr>
          <a:xfrm>
            <a:off x="6248400" y="2667000"/>
            <a:ext cx="2133600" cy="18353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Input-Output</a:t>
            </a:r>
          </a:p>
        </p:txBody>
      </p:sp>
      <p:cxnSp>
        <p:nvCxnSpPr>
          <p:cNvPr id="10" name="Straight Connector 9"/>
          <p:cNvCxnSpPr/>
          <p:nvPr/>
        </p:nvCxnSpPr>
        <p:spPr>
          <a:xfrm flipV="1">
            <a:off x="1828800" y="2063931"/>
            <a:ext cx="5486399" cy="4"/>
          </a:xfrm>
          <a:prstGeom prst="line">
            <a:avLst/>
          </a:prstGeom>
        </p:spPr>
        <p:style>
          <a:lnRef idx="2">
            <a:schemeClr val="accent3"/>
          </a:lnRef>
          <a:fillRef idx="0">
            <a:schemeClr val="accent3"/>
          </a:fillRef>
          <a:effectRef idx="1">
            <a:schemeClr val="accent3"/>
          </a:effectRef>
          <a:fontRef idx="minor">
            <a:schemeClr val="tx1"/>
          </a:fontRef>
        </p:style>
      </p:cxnSp>
      <p:cxnSp>
        <p:nvCxnSpPr>
          <p:cNvPr id="11" name="Straight Connector 10"/>
          <p:cNvCxnSpPr>
            <a:endCxn id="7" idx="0"/>
          </p:cNvCxnSpPr>
          <p:nvPr/>
        </p:nvCxnSpPr>
        <p:spPr>
          <a:xfrm>
            <a:off x="1828800" y="2063933"/>
            <a:ext cx="0" cy="603067"/>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Straight Connector 16"/>
          <p:cNvCxnSpPr>
            <a:endCxn id="8" idx="0"/>
          </p:cNvCxnSpPr>
          <p:nvPr/>
        </p:nvCxnSpPr>
        <p:spPr>
          <a:xfrm>
            <a:off x="7315199" y="2063933"/>
            <a:ext cx="1" cy="603067"/>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p:cNvCxnSpPr/>
          <p:nvPr/>
        </p:nvCxnSpPr>
        <p:spPr>
          <a:xfrm>
            <a:off x="4572000" y="2063931"/>
            <a:ext cx="0" cy="152401"/>
          </a:xfrm>
          <a:prstGeom prst="line">
            <a:avLst/>
          </a:prstGeom>
        </p:spPr>
        <p:style>
          <a:lnRef idx="2">
            <a:schemeClr val="accent3"/>
          </a:lnRef>
          <a:fillRef idx="0">
            <a:schemeClr val="accent3"/>
          </a:fillRef>
          <a:effectRef idx="1">
            <a:schemeClr val="accent3"/>
          </a:effectRef>
          <a:fontRef idx="minor">
            <a:schemeClr val="tx1"/>
          </a:fontRef>
        </p:style>
      </p:cxnSp>
      <p:sp>
        <p:nvSpPr>
          <p:cNvPr id="23" name="TextBox 22"/>
          <p:cNvSpPr txBox="1"/>
          <p:nvPr/>
        </p:nvSpPr>
        <p:spPr>
          <a:xfrm>
            <a:off x="6629400" y="1676400"/>
            <a:ext cx="562975" cy="369332"/>
          </a:xfrm>
          <a:prstGeom prst="rect">
            <a:avLst/>
          </a:prstGeom>
          <a:noFill/>
        </p:spPr>
        <p:txBody>
          <a:bodyPr wrap="none" rtlCol="0">
            <a:spAutoFit/>
          </a:bodyPr>
          <a:lstStyle/>
          <a:p>
            <a:r>
              <a:rPr lang="en-US" dirty="0"/>
              <a:t>Bus</a:t>
            </a:r>
          </a:p>
        </p:txBody>
      </p:sp>
      <p:sp>
        <p:nvSpPr>
          <p:cNvPr id="24" name="TextBox 23"/>
          <p:cNvSpPr txBox="1"/>
          <p:nvPr/>
        </p:nvSpPr>
        <p:spPr>
          <a:xfrm>
            <a:off x="2424009" y="5046578"/>
            <a:ext cx="1834156" cy="369332"/>
          </a:xfrm>
          <a:prstGeom prst="rect">
            <a:avLst/>
          </a:prstGeom>
          <a:noFill/>
        </p:spPr>
        <p:txBody>
          <a:bodyPr wrap="none" rtlCol="0">
            <a:spAutoFit/>
          </a:bodyPr>
          <a:lstStyle/>
          <a:p>
            <a:r>
              <a:rPr lang="en-US" sz="1600" dirty="0"/>
              <a:t>Executes</a:t>
            </a:r>
            <a:r>
              <a:rPr lang="en-US" dirty="0"/>
              <a:t> </a:t>
            </a:r>
            <a:r>
              <a:rPr lang="en-US" sz="1600" dirty="0"/>
              <a:t>program</a:t>
            </a:r>
            <a:endParaRPr lang="en-US" dirty="0"/>
          </a:p>
        </p:txBody>
      </p:sp>
      <p:sp>
        <p:nvSpPr>
          <p:cNvPr id="25" name="TextBox 24"/>
          <p:cNvSpPr txBox="1"/>
          <p:nvPr/>
        </p:nvSpPr>
        <p:spPr>
          <a:xfrm>
            <a:off x="2612554" y="5631242"/>
            <a:ext cx="2042610" cy="584775"/>
          </a:xfrm>
          <a:prstGeom prst="rect">
            <a:avLst/>
          </a:prstGeom>
          <a:noFill/>
        </p:spPr>
        <p:txBody>
          <a:bodyPr wrap="none" rtlCol="0">
            <a:spAutoFit/>
          </a:bodyPr>
          <a:lstStyle/>
          <a:p>
            <a:pPr algn="ctr"/>
            <a:r>
              <a:rPr lang="en-US" sz="1600" dirty="0"/>
              <a:t>Performs arithmetic </a:t>
            </a:r>
          </a:p>
          <a:p>
            <a:pPr algn="ctr"/>
            <a:r>
              <a:rPr lang="en-US" sz="1600" dirty="0"/>
              <a:t>or logical operations</a:t>
            </a:r>
          </a:p>
        </p:txBody>
      </p:sp>
      <p:cxnSp>
        <p:nvCxnSpPr>
          <p:cNvPr id="27" name="Straight Arrow Connector 26"/>
          <p:cNvCxnSpPr/>
          <p:nvPr/>
        </p:nvCxnSpPr>
        <p:spPr>
          <a:xfrm flipV="1">
            <a:off x="3341087" y="3687952"/>
            <a:ext cx="470023" cy="1448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4168035" y="4760177"/>
            <a:ext cx="396627" cy="9344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6303543" y="5054117"/>
            <a:ext cx="2024657" cy="1569660"/>
          </a:xfrm>
          <a:prstGeom prst="rect">
            <a:avLst/>
          </a:prstGeom>
          <a:noFill/>
        </p:spPr>
        <p:txBody>
          <a:bodyPr wrap="none" rtlCol="0">
            <a:spAutoFit/>
          </a:bodyPr>
          <a:lstStyle/>
          <a:p>
            <a:r>
              <a:rPr lang="en-US" sz="1600" dirty="0"/>
              <a:t>Communicates with</a:t>
            </a:r>
          </a:p>
          <a:p>
            <a:r>
              <a:rPr lang="en-US" sz="1600" dirty="0"/>
              <a:t>“outside world”, </a:t>
            </a:r>
            <a:r>
              <a:rPr lang="en-US" sz="1600" dirty="0" err="1"/>
              <a:t>eg</a:t>
            </a:r>
            <a:r>
              <a:rPr lang="en-US" sz="1600" dirty="0"/>
              <a:t>.</a:t>
            </a:r>
          </a:p>
          <a:p>
            <a:pPr marL="285750" indent="-285750">
              <a:buFont typeface="Arial" charset="0"/>
              <a:buChar char="•"/>
            </a:pPr>
            <a:r>
              <a:rPr lang="en-US" sz="1600" dirty="0"/>
              <a:t>Screen</a:t>
            </a:r>
          </a:p>
          <a:p>
            <a:pPr marL="285750" indent="-285750">
              <a:buFont typeface="Arial" charset="0"/>
              <a:buChar char="•"/>
            </a:pPr>
            <a:r>
              <a:rPr lang="en-US" sz="1600" dirty="0"/>
              <a:t>Keyboard</a:t>
            </a:r>
          </a:p>
          <a:p>
            <a:pPr marL="285750" indent="-285750">
              <a:buFont typeface="Arial" charset="0"/>
              <a:buChar char="•"/>
            </a:pPr>
            <a:r>
              <a:rPr lang="en-US" sz="1600" dirty="0"/>
              <a:t>Storage Devices</a:t>
            </a:r>
          </a:p>
          <a:p>
            <a:pPr marL="285750" indent="-285750">
              <a:buFont typeface="Arial" charset="0"/>
              <a:buChar char="•"/>
            </a:pPr>
            <a:r>
              <a:rPr lang="en-US" sz="1600" dirty="0"/>
              <a:t>…</a:t>
            </a:r>
          </a:p>
        </p:txBody>
      </p:sp>
      <p:cxnSp>
        <p:nvCxnSpPr>
          <p:cNvPr id="38" name="Straight Arrow Connector 37"/>
          <p:cNvCxnSpPr>
            <a:stCxn id="35" idx="0"/>
            <a:endCxn id="8" idx="2"/>
          </p:cNvCxnSpPr>
          <p:nvPr/>
        </p:nvCxnSpPr>
        <p:spPr>
          <a:xfrm flipH="1" flipV="1">
            <a:off x="7315200" y="4502331"/>
            <a:ext cx="672" cy="5517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TextBox 41"/>
          <p:cNvSpPr txBox="1"/>
          <p:nvPr/>
        </p:nvSpPr>
        <p:spPr>
          <a:xfrm>
            <a:off x="309288" y="5091285"/>
            <a:ext cx="1585690" cy="584775"/>
          </a:xfrm>
          <a:prstGeom prst="rect">
            <a:avLst/>
          </a:prstGeom>
          <a:noFill/>
        </p:spPr>
        <p:txBody>
          <a:bodyPr wrap="none" rtlCol="0">
            <a:spAutoFit/>
          </a:bodyPr>
          <a:lstStyle/>
          <a:p>
            <a:pPr algn="ctr"/>
            <a:r>
              <a:rPr lang="en-US" sz="1600" dirty="0"/>
              <a:t>Stores data and</a:t>
            </a:r>
          </a:p>
          <a:p>
            <a:pPr algn="ctr"/>
            <a:r>
              <a:rPr lang="en-US" sz="1600" dirty="0"/>
              <a:t>programs</a:t>
            </a:r>
          </a:p>
        </p:txBody>
      </p:sp>
      <p:cxnSp>
        <p:nvCxnSpPr>
          <p:cNvPr id="43" name="Straight Arrow Connector 42"/>
          <p:cNvCxnSpPr/>
          <p:nvPr/>
        </p:nvCxnSpPr>
        <p:spPr>
          <a:xfrm flipH="1" flipV="1">
            <a:off x="1137937" y="4553610"/>
            <a:ext cx="672" cy="5517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843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5"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46861"/>
            <a:ext cx="8229600" cy="5029200"/>
          </a:xfrm>
        </p:spPr>
        <p:txBody>
          <a:bodyPr/>
          <a:lstStyle/>
          <a:p>
            <a:r>
              <a:rPr lang="en-US" dirty="0"/>
              <a:t>We will view our computer in a simplified manner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Goal: to measure algorithm efficiency independent of system specifications</a:t>
            </a:r>
          </a:p>
        </p:txBody>
      </p:sp>
      <p:graphicFrame>
        <p:nvGraphicFramePr>
          <p:cNvPr id="7" name="Table 6"/>
          <p:cNvGraphicFramePr>
            <a:graphicFrameLocks noGrp="1"/>
          </p:cNvGraphicFramePr>
          <p:nvPr>
            <p:extLst>
              <p:ext uri="{D42A27DB-BD31-4B8C-83A1-F6EECF244321}">
                <p14:modId xmlns:p14="http://schemas.microsoft.com/office/powerpoint/2010/main" val="423184249"/>
              </p:ext>
            </p:extLst>
          </p:nvPr>
        </p:nvGraphicFramePr>
        <p:xfrm>
          <a:off x="1524000" y="2280920"/>
          <a:ext cx="6096000" cy="1752600"/>
        </p:xfrm>
        <a:graphic>
          <a:graphicData uri="http://schemas.openxmlformats.org/drawingml/2006/table">
            <a:tbl>
              <a:tblPr firstRow="1" bandRow="1">
                <a:tableStyleId>{F5AB1C69-6EDB-4FF4-983F-18BD219EF322}</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US" dirty="0"/>
                        <a:t>Assumptions</a:t>
                      </a:r>
                    </a:p>
                  </a:txBody>
                  <a:tcPr/>
                </a:tc>
                <a:tc>
                  <a:txBody>
                    <a:bodyPr/>
                    <a:lstStyle/>
                    <a:p>
                      <a:r>
                        <a:rPr lang="en-US" dirty="0"/>
                        <a:t>Benefit</a:t>
                      </a:r>
                    </a:p>
                  </a:txBody>
                  <a:tcPr/>
                </a:tc>
                <a:extLst>
                  <a:ext uri="{0D108BD9-81ED-4DB2-BD59-A6C34878D82A}">
                    <a16:rowId xmlns="" xmlns:a16="http://schemas.microsoft.com/office/drawing/2014/main" val="10000"/>
                  </a:ext>
                </a:extLst>
              </a:tr>
              <a:tr h="640080">
                <a:tc>
                  <a:txBody>
                    <a:bodyPr/>
                    <a:lstStyle/>
                    <a:p>
                      <a:r>
                        <a:rPr lang="en-US" dirty="0"/>
                        <a:t>Each memory location is 32 bits</a:t>
                      </a:r>
                    </a:p>
                  </a:txBody>
                  <a:tcPr/>
                </a:tc>
                <a:tc>
                  <a:txBody>
                    <a:bodyPr/>
                    <a:lstStyle/>
                    <a:p>
                      <a:endParaRPr lang="en-US" dirty="0">
                        <a:solidFill>
                          <a:schemeClr val="bg1">
                            <a:lumMod val="50000"/>
                          </a:schemeClr>
                        </a:solidFill>
                      </a:endParaRPr>
                    </a:p>
                  </a:txBody>
                  <a:tcPr/>
                </a:tc>
                <a:extLst>
                  <a:ext uri="{0D108BD9-81ED-4DB2-BD59-A6C34878D82A}">
                    <a16:rowId xmlns="" xmlns:a16="http://schemas.microsoft.com/office/drawing/2014/main" val="10001"/>
                  </a:ext>
                </a:extLst>
              </a:tr>
              <a:tr h="370840">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10002"/>
                  </a:ext>
                </a:extLst>
              </a:tr>
              <a:tr h="370840">
                <a:tc>
                  <a:txBody>
                    <a:bodyPr/>
                    <a:lstStyle/>
                    <a:p>
                      <a:endParaRPr lang="en-US" dirty="0"/>
                    </a:p>
                  </a:txBody>
                  <a:tcPr/>
                </a:tc>
                <a:tc>
                  <a:txBody>
                    <a:bodyPr/>
                    <a:lstStyle/>
                    <a:p>
                      <a:endParaRPr lang="en-US" dirty="0">
                        <a:solidFill>
                          <a:schemeClr val="bg1">
                            <a:lumMod val="50000"/>
                          </a:schemeClr>
                        </a:solidFill>
                      </a:endParaRPr>
                    </a:p>
                  </a:txBody>
                  <a:tcPr/>
                </a:tc>
                <a:extLst>
                  <a:ext uri="{0D108BD9-81ED-4DB2-BD59-A6C34878D82A}">
                    <a16:rowId xmlns=""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39317726"/>
              </p:ext>
            </p:extLst>
          </p:nvPr>
        </p:nvGraphicFramePr>
        <p:xfrm>
          <a:off x="1524000" y="2275840"/>
          <a:ext cx="6096000" cy="1752600"/>
        </p:xfrm>
        <a:graphic>
          <a:graphicData uri="http://schemas.openxmlformats.org/drawingml/2006/table">
            <a:tbl>
              <a:tblPr firstRow="1" bandRow="1">
                <a:tableStyleId>{F5AB1C69-6EDB-4FF4-983F-18BD219EF322}</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US" dirty="0"/>
                        <a:t>Assumptions</a:t>
                      </a:r>
                    </a:p>
                  </a:txBody>
                  <a:tcPr/>
                </a:tc>
                <a:tc>
                  <a:txBody>
                    <a:bodyPr/>
                    <a:lstStyle/>
                    <a:p>
                      <a:r>
                        <a:rPr lang="en-US" dirty="0"/>
                        <a:t>Benefit</a:t>
                      </a:r>
                    </a:p>
                  </a:txBody>
                  <a:tcPr/>
                </a:tc>
                <a:extLst>
                  <a:ext uri="{0D108BD9-81ED-4DB2-BD59-A6C34878D82A}">
                    <a16:rowId xmlns="" xmlns:a16="http://schemas.microsoft.com/office/drawing/2014/main" val="10000"/>
                  </a:ext>
                </a:extLst>
              </a:tr>
              <a:tr h="640080">
                <a:tc>
                  <a:txBody>
                    <a:bodyPr/>
                    <a:lstStyle/>
                    <a:p>
                      <a:r>
                        <a:rPr lang="en-US" dirty="0"/>
                        <a:t>Each memory location is 32 bits</a:t>
                      </a:r>
                    </a:p>
                  </a:txBody>
                  <a:tcPr/>
                </a:tc>
                <a:tc>
                  <a:txBody>
                    <a:bodyPr/>
                    <a:lstStyle/>
                    <a:p>
                      <a:r>
                        <a:rPr lang="en-US" dirty="0"/>
                        <a:t>Ignore other word</a:t>
                      </a:r>
                      <a:r>
                        <a:rPr lang="en-US" baseline="0" dirty="0"/>
                        <a:t> sizes </a:t>
                      </a:r>
                      <a:r>
                        <a:rPr lang="en-US" baseline="0" dirty="0">
                          <a:solidFill>
                            <a:schemeClr val="bg1">
                              <a:lumMod val="50000"/>
                            </a:schemeClr>
                          </a:solidFill>
                        </a:rPr>
                        <a:t>(</a:t>
                      </a:r>
                      <a:r>
                        <a:rPr lang="en-US" baseline="0" dirty="0" err="1">
                          <a:solidFill>
                            <a:schemeClr val="bg1">
                              <a:lumMod val="50000"/>
                            </a:schemeClr>
                          </a:solidFill>
                        </a:rPr>
                        <a:t>ie</a:t>
                      </a:r>
                      <a:r>
                        <a:rPr lang="en-US" baseline="0" dirty="0">
                          <a:solidFill>
                            <a:schemeClr val="bg1">
                              <a:lumMod val="50000"/>
                            </a:schemeClr>
                          </a:solidFill>
                        </a:rPr>
                        <a:t>. 32 vs 64 bit architectures)</a:t>
                      </a:r>
                      <a:endParaRPr lang="en-US" dirty="0">
                        <a:solidFill>
                          <a:schemeClr val="bg1">
                            <a:lumMod val="50000"/>
                          </a:schemeClr>
                        </a:solidFill>
                      </a:endParaRPr>
                    </a:p>
                  </a:txBody>
                  <a:tcPr/>
                </a:tc>
                <a:extLst>
                  <a:ext uri="{0D108BD9-81ED-4DB2-BD59-A6C34878D82A}">
                    <a16:rowId xmlns="" xmlns:a16="http://schemas.microsoft.com/office/drawing/2014/main" val="10001"/>
                  </a:ext>
                </a:extLst>
              </a:tr>
              <a:tr h="370840">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10002"/>
                  </a:ext>
                </a:extLst>
              </a:tr>
              <a:tr h="370840">
                <a:tc>
                  <a:txBody>
                    <a:bodyPr/>
                    <a:lstStyle/>
                    <a:p>
                      <a:endParaRPr lang="en-US" dirty="0"/>
                    </a:p>
                  </a:txBody>
                  <a:tcPr/>
                </a:tc>
                <a:tc>
                  <a:txBody>
                    <a:bodyPr/>
                    <a:lstStyle/>
                    <a:p>
                      <a:endParaRPr lang="en-US" dirty="0">
                        <a:solidFill>
                          <a:schemeClr val="bg1">
                            <a:lumMod val="50000"/>
                          </a:schemeClr>
                        </a:solidFill>
                      </a:endParaRPr>
                    </a:p>
                  </a:txBody>
                  <a:tcPr/>
                </a:tc>
                <a:extLst>
                  <a:ext uri="{0D108BD9-81ED-4DB2-BD59-A6C34878D82A}">
                    <a16:rowId xmlns=""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4319161"/>
              </p:ext>
            </p:extLst>
          </p:nvPr>
        </p:nvGraphicFramePr>
        <p:xfrm>
          <a:off x="1524000" y="2280920"/>
          <a:ext cx="6096000" cy="2021840"/>
        </p:xfrm>
        <a:graphic>
          <a:graphicData uri="http://schemas.openxmlformats.org/drawingml/2006/table">
            <a:tbl>
              <a:tblPr firstRow="1" bandRow="1">
                <a:tableStyleId>{F5AB1C69-6EDB-4FF4-983F-18BD219EF322}</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US" dirty="0"/>
                        <a:t>Assumptions</a:t>
                      </a:r>
                    </a:p>
                  </a:txBody>
                  <a:tcPr/>
                </a:tc>
                <a:tc>
                  <a:txBody>
                    <a:bodyPr/>
                    <a:lstStyle/>
                    <a:p>
                      <a:r>
                        <a:rPr lang="en-US" dirty="0"/>
                        <a:t>Benefit</a:t>
                      </a:r>
                    </a:p>
                  </a:txBody>
                  <a:tcPr/>
                </a:tc>
                <a:extLst>
                  <a:ext uri="{0D108BD9-81ED-4DB2-BD59-A6C34878D82A}">
                    <a16:rowId xmlns="" xmlns:a16="http://schemas.microsoft.com/office/drawing/2014/main" val="10000"/>
                  </a:ext>
                </a:extLst>
              </a:tr>
              <a:tr h="640080">
                <a:tc>
                  <a:txBody>
                    <a:bodyPr/>
                    <a:lstStyle/>
                    <a:p>
                      <a:r>
                        <a:rPr lang="en-US" dirty="0"/>
                        <a:t>Each memory location is 32 bits</a:t>
                      </a:r>
                    </a:p>
                  </a:txBody>
                  <a:tcPr/>
                </a:tc>
                <a:tc>
                  <a:txBody>
                    <a:bodyPr/>
                    <a:lstStyle/>
                    <a:p>
                      <a:r>
                        <a:rPr lang="en-US" dirty="0"/>
                        <a:t>Ignore other word</a:t>
                      </a:r>
                      <a:r>
                        <a:rPr lang="en-US" baseline="0" dirty="0"/>
                        <a:t> sizes </a:t>
                      </a:r>
                      <a:r>
                        <a:rPr lang="en-US" baseline="0" dirty="0">
                          <a:solidFill>
                            <a:schemeClr val="bg1">
                              <a:lumMod val="50000"/>
                            </a:schemeClr>
                          </a:solidFill>
                        </a:rPr>
                        <a:t>(</a:t>
                      </a:r>
                      <a:r>
                        <a:rPr lang="en-US" baseline="0" dirty="0" err="1">
                          <a:solidFill>
                            <a:schemeClr val="bg1">
                              <a:lumMod val="50000"/>
                            </a:schemeClr>
                          </a:solidFill>
                        </a:rPr>
                        <a:t>ie</a:t>
                      </a:r>
                      <a:r>
                        <a:rPr lang="en-US" baseline="0" dirty="0">
                          <a:solidFill>
                            <a:schemeClr val="bg1">
                              <a:lumMod val="50000"/>
                            </a:schemeClr>
                          </a:solidFill>
                        </a:rPr>
                        <a:t>. 32 vs 64 bit architectures)</a:t>
                      </a:r>
                      <a:endParaRPr lang="en-US" dirty="0">
                        <a:solidFill>
                          <a:schemeClr val="bg1">
                            <a:lumMod val="50000"/>
                          </a:schemeClr>
                        </a:solidFill>
                      </a:endParaRPr>
                    </a:p>
                  </a:txBody>
                  <a:tcPr/>
                </a:tc>
                <a:extLst>
                  <a:ext uri="{0D108BD9-81ED-4DB2-BD59-A6C34878D82A}">
                    <a16:rowId xmlns="" xmlns:a16="http://schemas.microsoft.com/office/drawing/2014/main" val="10001"/>
                  </a:ext>
                </a:extLst>
              </a:tr>
              <a:tr h="640080">
                <a:tc>
                  <a:txBody>
                    <a:bodyPr/>
                    <a:lstStyle/>
                    <a:p>
                      <a:r>
                        <a:rPr lang="en-US" dirty="0"/>
                        <a:t>Assume we have infinite</a:t>
                      </a:r>
                      <a:r>
                        <a:rPr lang="en-US" baseline="0" dirty="0"/>
                        <a:t> memory</a:t>
                      </a:r>
                      <a:endParaRPr lang="en-US" dirty="0"/>
                    </a:p>
                  </a:txBody>
                  <a:tcPr/>
                </a:tc>
                <a:tc>
                  <a:txBody>
                    <a:bodyPr/>
                    <a:lstStyle/>
                    <a:p>
                      <a:endParaRPr lang="en-US" dirty="0"/>
                    </a:p>
                  </a:txBody>
                  <a:tcPr/>
                </a:tc>
                <a:extLst>
                  <a:ext uri="{0D108BD9-81ED-4DB2-BD59-A6C34878D82A}">
                    <a16:rowId xmlns="" xmlns:a16="http://schemas.microsoft.com/office/drawing/2014/main" val="10002"/>
                  </a:ext>
                </a:extLst>
              </a:tr>
              <a:tr h="370840">
                <a:tc>
                  <a:txBody>
                    <a:bodyPr/>
                    <a:lstStyle/>
                    <a:p>
                      <a:endParaRPr lang="en-US" dirty="0"/>
                    </a:p>
                  </a:txBody>
                  <a:tcPr/>
                </a:tc>
                <a:tc>
                  <a:txBody>
                    <a:bodyPr/>
                    <a:lstStyle/>
                    <a:p>
                      <a:endParaRPr lang="en-US" dirty="0">
                        <a:solidFill>
                          <a:schemeClr val="bg1">
                            <a:lumMod val="50000"/>
                          </a:schemeClr>
                        </a:solidFill>
                      </a:endParaRPr>
                    </a:p>
                  </a:txBody>
                  <a:tcPr/>
                </a:tc>
                <a:extLst>
                  <a:ext uri="{0D108BD9-81ED-4DB2-BD59-A6C34878D82A}">
                    <a16:rowId xmlns=""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46995487"/>
              </p:ext>
            </p:extLst>
          </p:nvPr>
        </p:nvGraphicFramePr>
        <p:xfrm>
          <a:off x="1524000" y="2286000"/>
          <a:ext cx="6096000" cy="2021840"/>
        </p:xfrm>
        <a:graphic>
          <a:graphicData uri="http://schemas.openxmlformats.org/drawingml/2006/table">
            <a:tbl>
              <a:tblPr firstRow="1" bandRow="1">
                <a:tableStyleId>{F5AB1C69-6EDB-4FF4-983F-18BD219EF322}</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US" dirty="0"/>
                        <a:t>Assumptions</a:t>
                      </a:r>
                    </a:p>
                  </a:txBody>
                  <a:tcPr/>
                </a:tc>
                <a:tc>
                  <a:txBody>
                    <a:bodyPr/>
                    <a:lstStyle/>
                    <a:p>
                      <a:r>
                        <a:rPr lang="en-US" dirty="0"/>
                        <a:t>Benefit</a:t>
                      </a:r>
                    </a:p>
                  </a:txBody>
                  <a:tcPr/>
                </a:tc>
                <a:extLst>
                  <a:ext uri="{0D108BD9-81ED-4DB2-BD59-A6C34878D82A}">
                    <a16:rowId xmlns="" xmlns:a16="http://schemas.microsoft.com/office/drawing/2014/main" val="10000"/>
                  </a:ext>
                </a:extLst>
              </a:tr>
              <a:tr h="640080">
                <a:tc>
                  <a:txBody>
                    <a:bodyPr/>
                    <a:lstStyle/>
                    <a:p>
                      <a:r>
                        <a:rPr lang="en-US" dirty="0"/>
                        <a:t>Each memory location is 32 bits</a:t>
                      </a:r>
                    </a:p>
                  </a:txBody>
                  <a:tcPr/>
                </a:tc>
                <a:tc>
                  <a:txBody>
                    <a:bodyPr/>
                    <a:lstStyle/>
                    <a:p>
                      <a:r>
                        <a:rPr lang="en-US" dirty="0"/>
                        <a:t>Ignore other word</a:t>
                      </a:r>
                      <a:r>
                        <a:rPr lang="en-US" baseline="0" dirty="0"/>
                        <a:t> sizes </a:t>
                      </a:r>
                      <a:r>
                        <a:rPr lang="en-US" baseline="0" dirty="0">
                          <a:solidFill>
                            <a:schemeClr val="bg1">
                              <a:lumMod val="50000"/>
                            </a:schemeClr>
                          </a:solidFill>
                        </a:rPr>
                        <a:t>(</a:t>
                      </a:r>
                      <a:r>
                        <a:rPr lang="en-US" baseline="0" dirty="0" err="1">
                          <a:solidFill>
                            <a:schemeClr val="bg1">
                              <a:lumMod val="50000"/>
                            </a:schemeClr>
                          </a:solidFill>
                        </a:rPr>
                        <a:t>ie</a:t>
                      </a:r>
                      <a:r>
                        <a:rPr lang="en-US" baseline="0" dirty="0">
                          <a:solidFill>
                            <a:schemeClr val="bg1">
                              <a:lumMod val="50000"/>
                            </a:schemeClr>
                          </a:solidFill>
                        </a:rPr>
                        <a:t>. 32 vs 64 bit architectures)</a:t>
                      </a:r>
                      <a:endParaRPr lang="en-US" dirty="0">
                        <a:solidFill>
                          <a:schemeClr val="bg1">
                            <a:lumMod val="50000"/>
                          </a:schemeClr>
                        </a:solidFill>
                      </a:endParaRPr>
                    </a:p>
                  </a:txBody>
                  <a:tcPr/>
                </a:tc>
                <a:extLst>
                  <a:ext uri="{0D108BD9-81ED-4DB2-BD59-A6C34878D82A}">
                    <a16:rowId xmlns="" xmlns:a16="http://schemas.microsoft.com/office/drawing/2014/main" val="10001"/>
                  </a:ext>
                </a:extLst>
              </a:tr>
              <a:tr h="640080">
                <a:tc>
                  <a:txBody>
                    <a:bodyPr/>
                    <a:lstStyle/>
                    <a:p>
                      <a:r>
                        <a:rPr lang="en-US" dirty="0"/>
                        <a:t>Assume we have infinite</a:t>
                      </a:r>
                      <a:r>
                        <a:rPr lang="en-US" baseline="0" dirty="0"/>
                        <a:t> memory</a:t>
                      </a:r>
                      <a:endParaRPr lang="en-US" dirty="0"/>
                    </a:p>
                  </a:txBody>
                  <a:tcPr/>
                </a:tc>
                <a:tc>
                  <a:txBody>
                    <a:bodyPr/>
                    <a:lstStyle/>
                    <a:p>
                      <a:r>
                        <a:rPr lang="en-US" dirty="0"/>
                        <a:t>Ignore hardware differences of machines</a:t>
                      </a:r>
                    </a:p>
                  </a:txBody>
                  <a:tcPr/>
                </a:tc>
                <a:extLst>
                  <a:ext uri="{0D108BD9-81ED-4DB2-BD59-A6C34878D82A}">
                    <a16:rowId xmlns="" xmlns:a16="http://schemas.microsoft.com/office/drawing/2014/main" val="10002"/>
                  </a:ext>
                </a:extLst>
              </a:tr>
              <a:tr h="370840">
                <a:tc>
                  <a:txBody>
                    <a:bodyPr/>
                    <a:lstStyle/>
                    <a:p>
                      <a:endParaRPr lang="en-US" dirty="0"/>
                    </a:p>
                  </a:txBody>
                  <a:tcPr/>
                </a:tc>
                <a:tc>
                  <a:txBody>
                    <a:bodyPr/>
                    <a:lstStyle/>
                    <a:p>
                      <a:endParaRPr lang="en-US" dirty="0">
                        <a:solidFill>
                          <a:schemeClr val="bg1">
                            <a:lumMod val="50000"/>
                          </a:schemeClr>
                        </a:solidFill>
                      </a:endParaRPr>
                    </a:p>
                  </a:txBody>
                  <a:tcPr/>
                </a:tc>
                <a:extLst>
                  <a:ext uri="{0D108BD9-81ED-4DB2-BD59-A6C34878D82A}">
                    <a16:rowId xmlns=""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56728225"/>
              </p:ext>
            </p:extLst>
          </p:nvPr>
        </p:nvGraphicFramePr>
        <p:xfrm>
          <a:off x="1524000" y="2286000"/>
          <a:ext cx="6096000" cy="2839720"/>
        </p:xfrm>
        <a:graphic>
          <a:graphicData uri="http://schemas.openxmlformats.org/drawingml/2006/table">
            <a:tbl>
              <a:tblPr firstRow="1" bandRow="1">
                <a:tableStyleId>{F5AB1C69-6EDB-4FF4-983F-18BD219EF322}</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US" dirty="0"/>
                        <a:t>Assumptions</a:t>
                      </a:r>
                    </a:p>
                  </a:txBody>
                  <a:tcPr/>
                </a:tc>
                <a:tc>
                  <a:txBody>
                    <a:bodyPr/>
                    <a:lstStyle/>
                    <a:p>
                      <a:r>
                        <a:rPr lang="en-US" dirty="0"/>
                        <a:t>Benefit</a:t>
                      </a:r>
                    </a:p>
                  </a:txBody>
                  <a:tcPr/>
                </a:tc>
                <a:extLst>
                  <a:ext uri="{0D108BD9-81ED-4DB2-BD59-A6C34878D82A}">
                    <a16:rowId xmlns="" xmlns:a16="http://schemas.microsoft.com/office/drawing/2014/main" val="10000"/>
                  </a:ext>
                </a:extLst>
              </a:tr>
              <a:tr h="640080">
                <a:tc>
                  <a:txBody>
                    <a:bodyPr/>
                    <a:lstStyle/>
                    <a:p>
                      <a:r>
                        <a:rPr lang="en-US" dirty="0"/>
                        <a:t>Each memory location is 32 bits</a:t>
                      </a:r>
                    </a:p>
                  </a:txBody>
                  <a:tcPr/>
                </a:tc>
                <a:tc>
                  <a:txBody>
                    <a:bodyPr/>
                    <a:lstStyle/>
                    <a:p>
                      <a:r>
                        <a:rPr lang="en-US" dirty="0"/>
                        <a:t>Ignore other word</a:t>
                      </a:r>
                      <a:r>
                        <a:rPr lang="en-US" baseline="0" dirty="0"/>
                        <a:t> sizes </a:t>
                      </a:r>
                      <a:r>
                        <a:rPr lang="en-US" baseline="0" dirty="0">
                          <a:solidFill>
                            <a:schemeClr val="bg1">
                              <a:lumMod val="50000"/>
                            </a:schemeClr>
                          </a:solidFill>
                        </a:rPr>
                        <a:t>(</a:t>
                      </a:r>
                      <a:r>
                        <a:rPr lang="en-US" baseline="0" dirty="0" err="1">
                          <a:solidFill>
                            <a:schemeClr val="bg1">
                              <a:lumMod val="50000"/>
                            </a:schemeClr>
                          </a:solidFill>
                        </a:rPr>
                        <a:t>ie</a:t>
                      </a:r>
                      <a:r>
                        <a:rPr lang="en-US" baseline="0" dirty="0">
                          <a:solidFill>
                            <a:schemeClr val="bg1">
                              <a:lumMod val="50000"/>
                            </a:schemeClr>
                          </a:solidFill>
                        </a:rPr>
                        <a:t>. 32 vs 64 bit architectures)</a:t>
                      </a:r>
                      <a:endParaRPr lang="en-US" dirty="0">
                        <a:solidFill>
                          <a:schemeClr val="bg1">
                            <a:lumMod val="50000"/>
                          </a:schemeClr>
                        </a:solidFill>
                      </a:endParaRPr>
                    </a:p>
                  </a:txBody>
                  <a:tcPr/>
                </a:tc>
                <a:extLst>
                  <a:ext uri="{0D108BD9-81ED-4DB2-BD59-A6C34878D82A}">
                    <a16:rowId xmlns="" xmlns:a16="http://schemas.microsoft.com/office/drawing/2014/main" val="10001"/>
                  </a:ext>
                </a:extLst>
              </a:tr>
              <a:tr h="640080">
                <a:tc>
                  <a:txBody>
                    <a:bodyPr/>
                    <a:lstStyle/>
                    <a:p>
                      <a:r>
                        <a:rPr lang="en-US" dirty="0"/>
                        <a:t>Assume we have infinite</a:t>
                      </a:r>
                      <a:r>
                        <a:rPr lang="en-US" baseline="0" dirty="0"/>
                        <a:t> memory</a:t>
                      </a:r>
                      <a:endParaRPr lang="en-US" dirty="0"/>
                    </a:p>
                  </a:txBody>
                  <a:tcPr/>
                </a:tc>
                <a:tc>
                  <a:txBody>
                    <a:bodyPr/>
                    <a:lstStyle/>
                    <a:p>
                      <a:r>
                        <a:rPr lang="en-US" dirty="0"/>
                        <a:t>Ignore hardware differences of machines</a:t>
                      </a:r>
                    </a:p>
                  </a:txBody>
                  <a:tcPr/>
                </a:tc>
                <a:extLst>
                  <a:ext uri="{0D108BD9-81ED-4DB2-BD59-A6C34878D82A}">
                    <a16:rowId xmlns="" xmlns:a16="http://schemas.microsoft.com/office/drawing/2014/main" val="10002"/>
                  </a:ext>
                </a:extLst>
              </a:tr>
              <a:tr h="1188720">
                <a:tc>
                  <a:txBody>
                    <a:bodyPr/>
                    <a:lstStyle/>
                    <a:p>
                      <a:r>
                        <a:rPr lang="en-US" dirty="0"/>
                        <a:t>Assume all arithmetic operations occur</a:t>
                      </a:r>
                      <a:r>
                        <a:rPr lang="en-US" baseline="0" dirty="0"/>
                        <a:t> in a single atomic step (happen at the same speed)</a:t>
                      </a:r>
                      <a:endParaRPr lang="en-US" dirty="0"/>
                    </a:p>
                  </a:txBody>
                  <a:tcPr/>
                </a:tc>
                <a:tc>
                  <a:txBody>
                    <a:bodyPr/>
                    <a:lstStyle/>
                    <a:p>
                      <a:endParaRPr lang="en-US" dirty="0">
                        <a:solidFill>
                          <a:schemeClr val="bg1">
                            <a:lumMod val="50000"/>
                          </a:schemeClr>
                        </a:solidFill>
                      </a:endParaRPr>
                    </a:p>
                  </a:txBody>
                  <a:tcPr/>
                </a:tc>
                <a:extLst>
                  <a:ext uri="{0D108BD9-81ED-4DB2-BD59-A6C34878D82A}">
                    <a16:rowId xmlns="" xmlns:a16="http://schemas.microsoft.com/office/drawing/2014/main" val="1000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549913729"/>
              </p:ext>
            </p:extLst>
          </p:nvPr>
        </p:nvGraphicFramePr>
        <p:xfrm>
          <a:off x="1524000" y="2286000"/>
          <a:ext cx="6096000" cy="2839720"/>
        </p:xfrm>
        <a:graphic>
          <a:graphicData uri="http://schemas.openxmlformats.org/drawingml/2006/table">
            <a:tbl>
              <a:tblPr firstRow="1" bandRow="1">
                <a:tableStyleId>{F5AB1C69-6EDB-4FF4-983F-18BD219EF322}</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r>
                        <a:rPr lang="en-US" dirty="0"/>
                        <a:t>Assumptions</a:t>
                      </a:r>
                    </a:p>
                  </a:txBody>
                  <a:tcPr/>
                </a:tc>
                <a:tc>
                  <a:txBody>
                    <a:bodyPr/>
                    <a:lstStyle/>
                    <a:p>
                      <a:r>
                        <a:rPr lang="en-US" dirty="0"/>
                        <a:t>Benefit</a:t>
                      </a:r>
                    </a:p>
                  </a:txBody>
                  <a:tcPr/>
                </a:tc>
                <a:extLst>
                  <a:ext uri="{0D108BD9-81ED-4DB2-BD59-A6C34878D82A}">
                    <a16:rowId xmlns="" xmlns:a16="http://schemas.microsoft.com/office/drawing/2014/main" val="10000"/>
                  </a:ext>
                </a:extLst>
              </a:tr>
              <a:tr h="640080">
                <a:tc>
                  <a:txBody>
                    <a:bodyPr/>
                    <a:lstStyle/>
                    <a:p>
                      <a:r>
                        <a:rPr lang="en-US" dirty="0"/>
                        <a:t>Each memory location is 32 bits</a:t>
                      </a:r>
                    </a:p>
                  </a:txBody>
                  <a:tcPr/>
                </a:tc>
                <a:tc>
                  <a:txBody>
                    <a:bodyPr/>
                    <a:lstStyle/>
                    <a:p>
                      <a:r>
                        <a:rPr lang="en-US" dirty="0"/>
                        <a:t>Ignore other word</a:t>
                      </a:r>
                      <a:r>
                        <a:rPr lang="en-US" baseline="0" dirty="0"/>
                        <a:t> sizes </a:t>
                      </a:r>
                      <a:r>
                        <a:rPr lang="en-US" baseline="0" dirty="0">
                          <a:solidFill>
                            <a:schemeClr val="bg1">
                              <a:lumMod val="50000"/>
                            </a:schemeClr>
                          </a:solidFill>
                        </a:rPr>
                        <a:t>(</a:t>
                      </a:r>
                      <a:r>
                        <a:rPr lang="en-US" baseline="0" dirty="0" err="1">
                          <a:solidFill>
                            <a:schemeClr val="bg1">
                              <a:lumMod val="50000"/>
                            </a:schemeClr>
                          </a:solidFill>
                        </a:rPr>
                        <a:t>ie</a:t>
                      </a:r>
                      <a:r>
                        <a:rPr lang="en-US" baseline="0" dirty="0">
                          <a:solidFill>
                            <a:schemeClr val="bg1">
                              <a:lumMod val="50000"/>
                            </a:schemeClr>
                          </a:solidFill>
                        </a:rPr>
                        <a:t>. 32 vs 64 bit architectures)</a:t>
                      </a:r>
                      <a:endParaRPr lang="en-US" dirty="0">
                        <a:solidFill>
                          <a:schemeClr val="bg1">
                            <a:lumMod val="50000"/>
                          </a:schemeClr>
                        </a:solidFill>
                      </a:endParaRPr>
                    </a:p>
                  </a:txBody>
                  <a:tcPr/>
                </a:tc>
                <a:extLst>
                  <a:ext uri="{0D108BD9-81ED-4DB2-BD59-A6C34878D82A}">
                    <a16:rowId xmlns="" xmlns:a16="http://schemas.microsoft.com/office/drawing/2014/main" val="10001"/>
                  </a:ext>
                </a:extLst>
              </a:tr>
              <a:tr h="640080">
                <a:tc>
                  <a:txBody>
                    <a:bodyPr/>
                    <a:lstStyle/>
                    <a:p>
                      <a:r>
                        <a:rPr lang="en-US" dirty="0"/>
                        <a:t>Assume we have infinite</a:t>
                      </a:r>
                      <a:r>
                        <a:rPr lang="en-US" baseline="0" dirty="0"/>
                        <a:t> memory</a:t>
                      </a:r>
                      <a:endParaRPr lang="en-US" dirty="0"/>
                    </a:p>
                  </a:txBody>
                  <a:tcPr/>
                </a:tc>
                <a:tc>
                  <a:txBody>
                    <a:bodyPr/>
                    <a:lstStyle/>
                    <a:p>
                      <a:r>
                        <a:rPr lang="en-US" dirty="0"/>
                        <a:t>Ignore hardware differences of machines</a:t>
                      </a:r>
                    </a:p>
                  </a:txBody>
                  <a:tcPr/>
                </a:tc>
                <a:extLst>
                  <a:ext uri="{0D108BD9-81ED-4DB2-BD59-A6C34878D82A}">
                    <a16:rowId xmlns="" xmlns:a16="http://schemas.microsoft.com/office/drawing/2014/main" val="10002"/>
                  </a:ext>
                </a:extLst>
              </a:tr>
              <a:tr h="1188720">
                <a:tc>
                  <a:txBody>
                    <a:bodyPr/>
                    <a:lstStyle/>
                    <a:p>
                      <a:r>
                        <a:rPr lang="en-US" dirty="0"/>
                        <a:t>Assume all arithmetic operations occur</a:t>
                      </a:r>
                      <a:r>
                        <a:rPr lang="en-US" baseline="0" dirty="0"/>
                        <a:t> in a single atomic step (happen at the same speed)</a:t>
                      </a:r>
                      <a:endParaRPr lang="en-US" dirty="0"/>
                    </a:p>
                  </a:txBody>
                  <a:tcPr/>
                </a:tc>
                <a:tc>
                  <a:txBody>
                    <a:bodyPr/>
                    <a:lstStyle/>
                    <a:p>
                      <a:r>
                        <a:rPr lang="en-US" dirty="0"/>
                        <a:t>Ignore architecture</a:t>
                      </a:r>
                      <a:r>
                        <a:rPr lang="en-US" baseline="0" dirty="0"/>
                        <a:t> details </a:t>
                      </a:r>
                      <a:r>
                        <a:rPr lang="en-US" baseline="0" dirty="0">
                          <a:solidFill>
                            <a:schemeClr val="bg1">
                              <a:lumMod val="50000"/>
                            </a:schemeClr>
                          </a:solidFill>
                        </a:rPr>
                        <a:t>(</a:t>
                      </a:r>
                      <a:r>
                        <a:rPr lang="en-US" baseline="0" dirty="0" err="1">
                          <a:solidFill>
                            <a:schemeClr val="bg1">
                              <a:lumMod val="50000"/>
                            </a:schemeClr>
                          </a:solidFill>
                        </a:rPr>
                        <a:t>ie</a:t>
                      </a:r>
                      <a:r>
                        <a:rPr lang="en-US" baseline="0" dirty="0">
                          <a:solidFill>
                            <a:schemeClr val="bg1">
                              <a:lumMod val="50000"/>
                            </a:schemeClr>
                          </a:solidFill>
                        </a:rPr>
                        <a:t>. division is much, much slower than addition or subtraction)</a:t>
                      </a:r>
                      <a:endParaRPr lang="en-US" dirty="0">
                        <a:solidFill>
                          <a:schemeClr val="bg1">
                            <a:lumMod val="50000"/>
                          </a:schemeClr>
                        </a:solidFill>
                      </a:endParaRPr>
                    </a:p>
                  </a:txBody>
                  <a:tcPr/>
                </a:tc>
                <a:extLst>
                  <a:ext uri="{0D108BD9-81ED-4DB2-BD59-A6C34878D82A}">
                    <a16:rowId xmlns=""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Algorithmic model</a:t>
            </a:r>
          </a:p>
        </p:txBody>
      </p:sp>
    </p:spTree>
    <p:extLst>
      <p:ext uri="{BB962C8B-B14F-4D97-AF65-F5344CB8AC3E}">
        <p14:creationId xmlns:p14="http://schemas.microsoft.com/office/powerpoint/2010/main" val="196314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Functions</a:t>
            </a:r>
          </a:p>
        </p:txBody>
      </p:sp>
      <p:sp>
        <p:nvSpPr>
          <p:cNvPr id="3" name="Text Placeholder 2"/>
          <p:cNvSpPr>
            <a:spLocks noGrp="1"/>
          </p:cNvSpPr>
          <p:nvPr>
            <p:ph type="body" idx="1"/>
          </p:nvPr>
        </p:nvSpPr>
        <p:spPr/>
        <p:txBody>
          <a:bodyPr/>
          <a:lstStyle/>
          <a:p>
            <a:r>
              <a:rPr lang="en-US" dirty="0"/>
              <a:t>Big-oh, Runtime Analysis</a:t>
            </a:r>
          </a:p>
        </p:txBody>
      </p:sp>
    </p:spTree>
    <p:extLst>
      <p:ext uri="{BB962C8B-B14F-4D97-AF65-F5344CB8AC3E}">
        <p14:creationId xmlns:p14="http://schemas.microsoft.com/office/powerpoint/2010/main" val="11026044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work done</a:t>
            </a:r>
          </a:p>
        </p:txBody>
      </p:sp>
      <p:sp>
        <p:nvSpPr>
          <p:cNvPr id="3" name="Content Placeholder 2"/>
          <p:cNvSpPr>
            <a:spLocks noGrp="1"/>
          </p:cNvSpPr>
          <p:nvPr>
            <p:ph idx="1"/>
          </p:nvPr>
        </p:nvSpPr>
        <p:spPr/>
        <p:txBody>
          <a:bodyPr/>
          <a:lstStyle/>
          <a:p>
            <a:r>
              <a:rPr lang="en-US" dirty="0"/>
              <a:t>A runtime function, T(n), is a function that models the work done in an algorithm</a:t>
            </a:r>
          </a:p>
        </p:txBody>
      </p:sp>
      <mc:AlternateContent xmlns:mc="http://schemas.openxmlformats.org/markup-compatibility/2006" xmlns:a14="http://schemas.microsoft.com/office/drawing/2010/main">
        <mc:Choice Requires="a14">
          <p:sp>
            <p:nvSpPr>
              <p:cNvPr id="4" name="TextBox 3"/>
              <p:cNvSpPr txBox="1"/>
              <p:nvPr/>
            </p:nvSpPr>
            <p:spPr>
              <a:xfrm>
                <a:off x="2958299" y="4239523"/>
                <a:ext cx="288675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𝑇</m:t>
                      </m:r>
                      <m:d>
                        <m:dPr>
                          <m:ctrlPr>
                            <a:rPr lang="en-US" sz="3200" b="0" i="1" smtClean="0">
                              <a:latin typeface="Cambria Math" charset="0"/>
                            </a:rPr>
                          </m:ctrlPr>
                        </m:dPr>
                        <m:e>
                          <m:r>
                            <a:rPr lang="en-US" sz="3200" b="0" i="1" smtClean="0">
                              <a:latin typeface="Cambria Math" charset="0"/>
                            </a:rPr>
                            <m:t>𝑛</m:t>
                          </m:r>
                        </m:e>
                      </m:d>
                      <m:r>
                        <a:rPr lang="en-US" sz="3200" b="0" i="1" smtClean="0">
                          <a:latin typeface="Cambria Math" charset="0"/>
                        </a:rPr>
                        <m:t>=2</m:t>
                      </m:r>
                      <m:r>
                        <a:rPr lang="en-US" sz="3200" b="0" i="1" smtClean="0">
                          <a:latin typeface="Cambria Math" charset="0"/>
                        </a:rPr>
                        <m:t>𝑛</m:t>
                      </m:r>
                      <m:r>
                        <a:rPr lang="en-US" sz="3200" b="0" i="1" smtClean="0">
                          <a:latin typeface="Cambria Math" charset="0"/>
                        </a:rPr>
                        <m:t>+10</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58299" y="4239523"/>
                <a:ext cx="2886752" cy="492443"/>
              </a:xfrm>
              <a:prstGeom prst="rect">
                <a:avLst/>
              </a:prstGeom>
              <a:blipFill rotWithShape="0">
                <a:blip r:embed="rId2"/>
                <a:stretch>
                  <a:fillRect/>
                </a:stretch>
              </a:blipFill>
            </p:spPr>
            <p:txBody>
              <a:bodyPr/>
              <a:lstStyle/>
              <a:p>
                <a:r>
                  <a:rPr lang="en-US">
                    <a:noFill/>
                  </a:rPr>
                  <a:t> </a:t>
                </a:r>
              </a:p>
            </p:txBody>
          </p:sp>
        </mc:Fallback>
      </mc:AlternateContent>
      <p:sp>
        <p:nvSpPr>
          <p:cNvPr id="8" name="Left Brace 7"/>
          <p:cNvSpPr/>
          <p:nvPr/>
        </p:nvSpPr>
        <p:spPr>
          <a:xfrm rot="5400000">
            <a:off x="3443877" y="3934156"/>
            <a:ext cx="229740" cy="3810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Left Brace 8"/>
          <p:cNvSpPr/>
          <p:nvPr/>
        </p:nvSpPr>
        <p:spPr>
          <a:xfrm rot="16200000">
            <a:off x="4924288" y="4237976"/>
            <a:ext cx="201117" cy="124634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TextBox 9"/>
          <p:cNvSpPr txBox="1"/>
          <p:nvPr/>
        </p:nvSpPr>
        <p:spPr>
          <a:xfrm>
            <a:off x="1868862" y="3044771"/>
            <a:ext cx="3379770" cy="923330"/>
          </a:xfrm>
          <a:prstGeom prst="rect">
            <a:avLst/>
          </a:prstGeom>
          <a:noFill/>
        </p:spPr>
        <p:txBody>
          <a:bodyPr wrap="square" rtlCol="0">
            <a:spAutoFit/>
          </a:bodyPr>
          <a:lstStyle/>
          <a:p>
            <a:pPr algn="ctr"/>
            <a:r>
              <a:rPr lang="en-US" b="1" dirty="0">
                <a:solidFill>
                  <a:schemeClr val="bg1">
                    <a:lumMod val="50000"/>
                  </a:schemeClr>
                </a:solidFill>
              </a:rPr>
              <a:t>Function Input</a:t>
            </a:r>
            <a:endParaRPr lang="en-US" dirty="0">
              <a:solidFill>
                <a:schemeClr val="bg1">
                  <a:lumMod val="50000"/>
                </a:schemeClr>
              </a:solidFill>
            </a:endParaRPr>
          </a:p>
          <a:p>
            <a:pPr algn="ctr"/>
            <a:r>
              <a:rPr lang="en-US" dirty="0">
                <a:solidFill>
                  <a:schemeClr val="bg1">
                    <a:lumMod val="50000"/>
                  </a:schemeClr>
                </a:solidFill>
              </a:rPr>
              <a:t>Represents the size of an input given to an algorithm</a:t>
            </a:r>
          </a:p>
        </p:txBody>
      </p:sp>
      <p:sp>
        <p:nvSpPr>
          <p:cNvPr id="11" name="TextBox 10"/>
          <p:cNvSpPr txBox="1"/>
          <p:nvPr/>
        </p:nvSpPr>
        <p:spPr>
          <a:xfrm>
            <a:off x="3429000" y="5029200"/>
            <a:ext cx="3429000" cy="1477328"/>
          </a:xfrm>
          <a:prstGeom prst="rect">
            <a:avLst/>
          </a:prstGeom>
          <a:noFill/>
        </p:spPr>
        <p:txBody>
          <a:bodyPr wrap="square" rtlCol="0">
            <a:spAutoFit/>
          </a:bodyPr>
          <a:lstStyle/>
          <a:p>
            <a:pPr algn="ctr"/>
            <a:r>
              <a:rPr lang="en-US" b="1" dirty="0">
                <a:solidFill>
                  <a:schemeClr val="bg1">
                    <a:lumMod val="50000"/>
                  </a:schemeClr>
                </a:solidFill>
              </a:rPr>
              <a:t>Function Output</a:t>
            </a:r>
          </a:p>
          <a:p>
            <a:pPr algn="ctr"/>
            <a:r>
              <a:rPr lang="en-US" dirty="0">
                <a:solidFill>
                  <a:schemeClr val="bg1">
                    <a:lumMod val="50000"/>
                  </a:schemeClr>
                </a:solidFill>
              </a:rPr>
              <a:t>Represents the number of operations that will occur while the  algorithm solves the problem</a:t>
            </a:r>
          </a:p>
        </p:txBody>
      </p:sp>
    </p:spTree>
    <p:extLst>
      <p:ext uri="{BB962C8B-B14F-4D97-AF65-F5344CB8AC3E}">
        <p14:creationId xmlns:p14="http://schemas.microsoft.com/office/powerpoint/2010/main" val="107481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work done</a:t>
            </a:r>
          </a:p>
        </p:txBody>
      </p:sp>
      <p:sp>
        <p:nvSpPr>
          <p:cNvPr id="3" name="Content Placeholder 2"/>
          <p:cNvSpPr>
            <a:spLocks noGrp="1"/>
          </p:cNvSpPr>
          <p:nvPr>
            <p:ph idx="1"/>
          </p:nvPr>
        </p:nvSpPr>
        <p:spPr/>
        <p:txBody>
          <a:bodyPr/>
          <a:lstStyle/>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897132" y="3044756"/>
                <a:ext cx="288675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𝑇</m:t>
                      </m:r>
                      <m:d>
                        <m:dPr>
                          <m:ctrlPr>
                            <a:rPr lang="en-US" sz="3200" b="0" i="1" smtClean="0">
                              <a:latin typeface="Cambria Math" charset="0"/>
                            </a:rPr>
                          </m:ctrlPr>
                        </m:dPr>
                        <m:e>
                          <m:r>
                            <a:rPr lang="en-US" sz="3200" b="0" i="1" smtClean="0">
                              <a:latin typeface="Cambria Math" charset="0"/>
                            </a:rPr>
                            <m:t>𝑛</m:t>
                          </m:r>
                        </m:e>
                      </m:d>
                      <m:r>
                        <a:rPr lang="en-US" sz="3200" b="0" i="1" smtClean="0">
                          <a:latin typeface="Cambria Math" charset="0"/>
                        </a:rPr>
                        <m:t>=2</m:t>
                      </m:r>
                      <m:r>
                        <a:rPr lang="en-US" sz="3200" b="0" i="1" smtClean="0">
                          <a:latin typeface="Cambria Math" charset="0"/>
                        </a:rPr>
                        <m:t>𝑛</m:t>
                      </m:r>
                      <m:r>
                        <a:rPr lang="en-US" sz="3200" b="0" i="1" smtClean="0">
                          <a:latin typeface="Cambria Math" charset="0"/>
                        </a:rPr>
                        <m:t>+10</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897132" y="3044756"/>
                <a:ext cx="2886752" cy="492443"/>
              </a:xfrm>
              <a:prstGeom prst="rect">
                <a:avLst/>
              </a:prstGeom>
              <a:blipFill rotWithShape="0">
                <a:blip r:embed="rId2"/>
                <a:stretch>
                  <a:fillRect/>
                </a:stretch>
              </a:blipFill>
            </p:spPr>
            <p:txBody>
              <a:bodyPr/>
              <a:lstStyle/>
              <a:p>
                <a:r>
                  <a:rPr lang="en-US">
                    <a:noFill/>
                  </a:rPr>
                  <a:t> </a:t>
                </a:r>
              </a:p>
            </p:txBody>
          </p:sp>
        </mc:Fallback>
      </mc:AlternateContent>
      <p:sp>
        <p:nvSpPr>
          <p:cNvPr id="5" name="Cloud 4"/>
          <p:cNvSpPr/>
          <p:nvPr/>
        </p:nvSpPr>
        <p:spPr>
          <a:xfrm>
            <a:off x="609600" y="3863180"/>
            <a:ext cx="3124200" cy="238521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Given an input of size n</a:t>
            </a:r>
          </a:p>
          <a:p>
            <a:pPr algn="ctr"/>
            <a:r>
              <a:rPr lang="en-US" sz="1600" dirty="0"/>
              <a:t>our algorithm takes</a:t>
            </a:r>
          </a:p>
          <a:p>
            <a:pPr algn="ctr"/>
            <a:r>
              <a:rPr lang="en-US" sz="1600" dirty="0"/>
              <a:t>2n + 10 steps to complete</a:t>
            </a:r>
          </a:p>
        </p:txBody>
      </p:sp>
      <p:sp>
        <p:nvSpPr>
          <p:cNvPr id="14" name="Cloud 13"/>
          <p:cNvSpPr/>
          <p:nvPr/>
        </p:nvSpPr>
        <p:spPr>
          <a:xfrm>
            <a:off x="5181600" y="3863450"/>
            <a:ext cx="3124200" cy="2385219"/>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Given an input size of 8 our algorithm takes 2*8 + 10 = 26 steps to complete</a:t>
            </a:r>
          </a:p>
        </p:txBody>
      </p:sp>
      <p:sp>
        <p:nvSpPr>
          <p:cNvPr id="6" name="TextBox 5"/>
          <p:cNvSpPr txBox="1"/>
          <p:nvPr/>
        </p:nvSpPr>
        <p:spPr>
          <a:xfrm>
            <a:off x="4689566" y="651836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2835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Graphing the work done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765" y="1752600"/>
            <a:ext cx="7468469" cy="4674455"/>
          </a:xfrm>
          <a:prstGeom prst="rect">
            <a:avLst/>
          </a:prstGeom>
        </p:spPr>
      </p:pic>
      <p:sp>
        <p:nvSpPr>
          <p:cNvPr id="6" name="Rectangle 5"/>
          <p:cNvSpPr/>
          <p:nvPr/>
        </p:nvSpPr>
        <p:spPr>
          <a:xfrm>
            <a:off x="3657600" y="4389120"/>
            <a:ext cx="762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267200" y="4572000"/>
            <a:ext cx="1630575" cy="1169551"/>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sz="1400" dirty="0"/>
              <a:t>Given an input</a:t>
            </a:r>
          </a:p>
          <a:p>
            <a:pPr algn="ctr"/>
            <a:r>
              <a:rPr lang="en-US" sz="1400" dirty="0"/>
              <a:t>of size 60 our</a:t>
            </a:r>
          </a:p>
          <a:p>
            <a:pPr algn="ctr"/>
            <a:r>
              <a:rPr lang="en-US" sz="1400" dirty="0"/>
              <a:t>algorithm will</a:t>
            </a:r>
          </a:p>
          <a:p>
            <a:pPr algn="ctr"/>
            <a:r>
              <a:rPr lang="en-US" sz="1400" dirty="0"/>
              <a:t>take 40 operations</a:t>
            </a:r>
          </a:p>
          <a:p>
            <a:pPr algn="ctr"/>
            <a:r>
              <a:rPr lang="en-US" sz="1400" dirty="0"/>
              <a:t>to complete</a:t>
            </a:r>
          </a:p>
        </p:txBody>
      </p:sp>
      <p:sp>
        <p:nvSpPr>
          <p:cNvPr id="8" name="TextBox 7"/>
          <p:cNvSpPr txBox="1"/>
          <p:nvPr/>
        </p:nvSpPr>
        <p:spPr>
          <a:xfrm>
            <a:off x="5486400" y="2362200"/>
            <a:ext cx="1755609" cy="369332"/>
          </a:xfrm>
          <a:prstGeom prst="rect">
            <a:avLst/>
          </a:prstGeom>
          <a:noFill/>
        </p:spPr>
        <p:txBody>
          <a:bodyPr wrap="none" rtlCol="0">
            <a:spAutoFit/>
          </a:bodyPr>
          <a:lstStyle/>
          <a:p>
            <a:r>
              <a:rPr lang="en-US" b="1">
                <a:solidFill>
                  <a:schemeClr val="accent2"/>
                </a:solidFill>
              </a:rPr>
              <a:t>T(n) = 0.5n + 10</a:t>
            </a:r>
          </a:p>
        </p:txBody>
      </p:sp>
      <p:sp>
        <p:nvSpPr>
          <p:cNvPr id="9" name="TextBox 8"/>
          <p:cNvSpPr txBox="1"/>
          <p:nvPr/>
        </p:nvSpPr>
        <p:spPr>
          <a:xfrm>
            <a:off x="3971514" y="6427055"/>
            <a:ext cx="1200970" cy="369332"/>
          </a:xfrm>
          <a:prstGeom prst="rect">
            <a:avLst/>
          </a:prstGeom>
          <a:noFill/>
        </p:spPr>
        <p:txBody>
          <a:bodyPr wrap="none" rtlCol="0">
            <a:spAutoFit/>
          </a:bodyPr>
          <a:lstStyle/>
          <a:p>
            <a:r>
              <a:rPr lang="en-US"/>
              <a:t>Input size</a:t>
            </a:r>
          </a:p>
        </p:txBody>
      </p:sp>
      <p:sp>
        <p:nvSpPr>
          <p:cNvPr id="10" name="TextBox 9"/>
          <p:cNvSpPr txBox="1"/>
          <p:nvPr/>
        </p:nvSpPr>
        <p:spPr>
          <a:xfrm>
            <a:off x="415289" y="2971800"/>
            <a:ext cx="461665" cy="1789336"/>
          </a:xfrm>
          <a:prstGeom prst="rect">
            <a:avLst/>
          </a:prstGeom>
          <a:noFill/>
        </p:spPr>
        <p:txBody>
          <a:bodyPr vert="vert270" wrap="none" rtlCol="0">
            <a:spAutoFit/>
          </a:bodyPr>
          <a:lstStyle/>
          <a:p>
            <a:r>
              <a:rPr lang="en-US"/>
              <a:t>Work completed</a:t>
            </a:r>
            <a:endParaRPr lang="en-US" dirty="0"/>
          </a:p>
        </p:txBody>
      </p:sp>
    </p:spTree>
    <p:extLst>
      <p:ext uri="{BB962C8B-B14F-4D97-AF65-F5344CB8AC3E}">
        <p14:creationId xmlns:p14="http://schemas.microsoft.com/office/powerpoint/2010/main" val="17320161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Graphing the work done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765" y="1752600"/>
            <a:ext cx="7468469" cy="4674455"/>
          </a:xfrm>
          <a:prstGeom prst="rect">
            <a:avLst/>
          </a:prstGeom>
        </p:spPr>
      </p:pic>
      <p:sp>
        <p:nvSpPr>
          <p:cNvPr id="6" name="Rectangle 5"/>
          <p:cNvSpPr/>
          <p:nvPr/>
        </p:nvSpPr>
        <p:spPr>
          <a:xfrm>
            <a:off x="3657600" y="4389120"/>
            <a:ext cx="76200" cy="1752600"/>
          </a:xfrm>
          <a:prstGeom prst="rect">
            <a:avLst/>
          </a:prstGeom>
          <a:solidFill>
            <a:srgbClr val="6076B4">
              <a:alpha val="63137"/>
            </a:srgbClr>
          </a:solidFill>
          <a:ln>
            <a:solidFill>
              <a:srgbClr val="6076B4">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86400" y="2362200"/>
            <a:ext cx="1755609" cy="369332"/>
          </a:xfrm>
          <a:prstGeom prst="rect">
            <a:avLst/>
          </a:prstGeom>
          <a:noFill/>
        </p:spPr>
        <p:txBody>
          <a:bodyPr wrap="none" rtlCol="0">
            <a:spAutoFit/>
          </a:bodyPr>
          <a:lstStyle/>
          <a:p>
            <a:r>
              <a:rPr lang="en-US" b="1">
                <a:solidFill>
                  <a:schemeClr val="accent2"/>
                </a:solidFill>
              </a:rPr>
              <a:t>T(n) = 0.5n + 10</a:t>
            </a:r>
          </a:p>
        </p:txBody>
      </p:sp>
      <p:sp>
        <p:nvSpPr>
          <p:cNvPr id="9" name="TextBox 8"/>
          <p:cNvSpPr txBox="1"/>
          <p:nvPr/>
        </p:nvSpPr>
        <p:spPr>
          <a:xfrm>
            <a:off x="3971514" y="6427055"/>
            <a:ext cx="1200970" cy="369332"/>
          </a:xfrm>
          <a:prstGeom prst="rect">
            <a:avLst/>
          </a:prstGeom>
          <a:noFill/>
        </p:spPr>
        <p:txBody>
          <a:bodyPr wrap="none" rtlCol="0">
            <a:spAutoFit/>
          </a:bodyPr>
          <a:lstStyle/>
          <a:p>
            <a:r>
              <a:rPr lang="en-US"/>
              <a:t>Input size</a:t>
            </a:r>
          </a:p>
        </p:txBody>
      </p:sp>
      <p:sp>
        <p:nvSpPr>
          <p:cNvPr id="10" name="TextBox 9"/>
          <p:cNvSpPr txBox="1"/>
          <p:nvPr/>
        </p:nvSpPr>
        <p:spPr>
          <a:xfrm>
            <a:off x="415289" y="2971800"/>
            <a:ext cx="461665" cy="1789336"/>
          </a:xfrm>
          <a:prstGeom prst="rect">
            <a:avLst/>
          </a:prstGeom>
          <a:noFill/>
        </p:spPr>
        <p:txBody>
          <a:bodyPr vert="vert270" wrap="none" rtlCol="0">
            <a:spAutoFit/>
          </a:bodyPr>
          <a:lstStyle/>
          <a:p>
            <a:r>
              <a:rPr lang="en-US"/>
              <a:t>Work completed</a:t>
            </a:r>
            <a:endParaRPr lang="en-US" dirty="0"/>
          </a:p>
        </p:txBody>
      </p:sp>
      <p:sp>
        <p:nvSpPr>
          <p:cNvPr id="11" name="Rectangle 10"/>
          <p:cNvSpPr/>
          <p:nvPr/>
        </p:nvSpPr>
        <p:spPr>
          <a:xfrm>
            <a:off x="5791200" y="3341132"/>
            <a:ext cx="76200" cy="2800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733800" y="5334000"/>
            <a:ext cx="2057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428072" y="4379893"/>
            <a:ext cx="1374095" cy="95410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sz="1400" dirty="0"/>
              <a:t>A larger input</a:t>
            </a:r>
          </a:p>
          <a:p>
            <a:pPr algn="ctr"/>
            <a:r>
              <a:rPr lang="en-US" sz="1400" dirty="0"/>
              <a:t>results in more</a:t>
            </a:r>
          </a:p>
          <a:p>
            <a:pPr algn="ctr"/>
            <a:r>
              <a:rPr lang="en-US" sz="1400" dirty="0"/>
              <a:t>work that is </a:t>
            </a:r>
          </a:p>
          <a:p>
            <a:pPr algn="ctr"/>
            <a:r>
              <a:rPr lang="en-US" sz="1400" dirty="0"/>
              <a:t>completed</a:t>
            </a:r>
          </a:p>
        </p:txBody>
      </p:sp>
    </p:spTree>
    <p:extLst>
      <p:ext uri="{BB962C8B-B14F-4D97-AF65-F5344CB8AC3E}">
        <p14:creationId xmlns:p14="http://schemas.microsoft.com/office/powerpoint/2010/main" val="8551525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solution?</a:t>
            </a:r>
          </a:p>
        </p:txBody>
      </p:sp>
      <p:sp>
        <p:nvSpPr>
          <p:cNvPr id="3" name="Content Placeholder 2"/>
          <p:cNvSpPr>
            <a:spLocks noGrp="1"/>
          </p:cNvSpPr>
          <p:nvPr>
            <p:ph idx="1"/>
          </p:nvPr>
        </p:nvSpPr>
        <p:spPr/>
        <p:txBody>
          <a:bodyPr/>
          <a:lstStyle/>
          <a:p>
            <a:pPr fontAlgn="base"/>
            <a:r>
              <a:rPr lang="en-US" i="1" dirty="0"/>
              <a:t>“If you had 1,513 participants in a tournament, how many games would need to be played to determine the winner”</a:t>
            </a:r>
          </a:p>
          <a:p>
            <a:pPr lvl="1" fontAlgn="base"/>
            <a:r>
              <a:rPr lang="en-US" i="1" dirty="0"/>
              <a:t>Assume this is a single-elimination tournament. (i.e. the loser of each match exits the tournament)</a:t>
            </a:r>
            <a:endParaRPr lang="en-US" dirty="0"/>
          </a:p>
        </p:txBody>
      </p:sp>
      <p:pic>
        <p:nvPicPr>
          <p:cNvPr id="1026" name="Picture 2" descr="C:\Users\jarcher\AppData\Local\Microsoft\Windows\Temporary Internet Files\Content.IE5\75YOTDHB\NHK_PrelimBrackets7.sv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657600"/>
            <a:ext cx="2551938"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993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thoughts</a:t>
            </a:r>
          </a:p>
        </p:txBody>
      </p:sp>
      <p:sp>
        <p:nvSpPr>
          <p:cNvPr id="3" name="Content Placeholder 2"/>
          <p:cNvSpPr>
            <a:spLocks noGrp="1"/>
          </p:cNvSpPr>
          <p:nvPr>
            <p:ph idx="1"/>
          </p:nvPr>
        </p:nvSpPr>
        <p:spPr/>
        <p:txBody>
          <a:bodyPr/>
          <a:lstStyle/>
          <a:p>
            <a:r>
              <a:rPr lang="en-US" dirty="0"/>
              <a:t>We can assume that for any algorithm we discuss in this class that a larger input means more work to complete</a:t>
            </a:r>
          </a:p>
          <a:p>
            <a:pPr lvl="1"/>
            <a:r>
              <a:rPr lang="en-US" dirty="0"/>
              <a:t>This happens because our runtime functions will all be </a:t>
            </a:r>
            <a:r>
              <a:rPr lang="en-US" dirty="0">
                <a:solidFill>
                  <a:schemeClr val="accent3"/>
                </a:solidFill>
              </a:rPr>
              <a:t>monotonically increasing functions </a:t>
            </a:r>
            <a:r>
              <a:rPr lang="en-US" dirty="0">
                <a:solidFill>
                  <a:schemeClr val="bg1">
                    <a:lumMod val="65000"/>
                  </a:schemeClr>
                </a:solidFill>
              </a:rPr>
              <a:t>(well behaved)</a:t>
            </a:r>
          </a:p>
          <a:p>
            <a:r>
              <a:rPr lang="en-US" dirty="0"/>
              <a:t>Our goal: to discover efficient solutions to problems</a:t>
            </a:r>
          </a:p>
          <a:p>
            <a:r>
              <a:rPr lang="en-US" dirty="0"/>
              <a:t> How do we measure efficiency?</a:t>
            </a:r>
          </a:p>
          <a:p>
            <a:pPr lvl="1"/>
            <a:r>
              <a:rPr lang="en-US" dirty="0"/>
              <a:t>Model the work done through a runtime function</a:t>
            </a:r>
          </a:p>
          <a:p>
            <a:pPr lvl="1"/>
            <a:r>
              <a:rPr lang="en-US" dirty="0"/>
              <a:t>Keep the height of the function minimal </a:t>
            </a:r>
            <a:r>
              <a:rPr lang="en-US" u="sng" dirty="0"/>
              <a:t>for large inputs</a:t>
            </a:r>
          </a:p>
          <a:p>
            <a:pPr lvl="2"/>
            <a:r>
              <a:rPr lang="en-US" dirty="0"/>
              <a:t>What does the height represent?</a:t>
            </a:r>
            <a:endParaRPr lang="en-US" u="sng" dirty="0"/>
          </a:p>
        </p:txBody>
      </p:sp>
    </p:spTree>
    <p:extLst>
      <p:ext uri="{BB962C8B-B14F-4D97-AF65-F5344CB8AC3E}">
        <p14:creationId xmlns:p14="http://schemas.microsoft.com/office/powerpoint/2010/main" val="17748932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of inputs</a:t>
            </a:r>
          </a:p>
        </p:txBody>
      </p:sp>
      <p:sp>
        <p:nvSpPr>
          <p:cNvPr id="3" name="Content Placeholder 2"/>
          <p:cNvSpPr>
            <a:spLocks noGrp="1"/>
          </p:cNvSpPr>
          <p:nvPr>
            <p:ph idx="1"/>
          </p:nvPr>
        </p:nvSpPr>
        <p:spPr/>
        <p:txBody>
          <a:bodyPr/>
          <a:lstStyle/>
          <a:p>
            <a:r>
              <a:rPr lang="en-US" dirty="0"/>
              <a:t>The size of inputs to an algorithm will </a:t>
            </a:r>
            <a:r>
              <a:rPr lang="en-US" u="sng" dirty="0"/>
              <a:t>typically</a:t>
            </a:r>
            <a:r>
              <a:rPr lang="en-US" dirty="0"/>
              <a:t> determine the work that must be completed</a:t>
            </a:r>
          </a:p>
          <a:p>
            <a:pPr lvl="1"/>
            <a:r>
              <a:rPr lang="en-US" dirty="0"/>
              <a:t>i.e. a larger input will require more work </a:t>
            </a:r>
          </a:p>
          <a:p>
            <a:r>
              <a:rPr lang="en-US" dirty="0"/>
              <a:t>Types of inputs</a:t>
            </a:r>
          </a:p>
          <a:p>
            <a:pPr lvl="1"/>
            <a:r>
              <a:rPr lang="en-US" dirty="0"/>
              <a:t>Sometimes the input itself represents the size of a problem</a:t>
            </a:r>
          </a:p>
          <a:p>
            <a:pPr lvl="2"/>
            <a:r>
              <a:rPr lang="en-US" dirty="0">
                <a:solidFill>
                  <a:schemeClr val="accent3"/>
                </a:solidFill>
              </a:rPr>
              <a:t>public void </a:t>
            </a:r>
            <a:r>
              <a:rPr lang="en-US" dirty="0" err="1">
                <a:solidFill>
                  <a:schemeClr val="accent3"/>
                </a:solidFill>
              </a:rPr>
              <a:t>countTo</a:t>
            </a:r>
            <a:r>
              <a:rPr lang="en-US" dirty="0">
                <a:solidFill>
                  <a:schemeClr val="accent3"/>
                </a:solidFill>
              </a:rPr>
              <a:t>(</a:t>
            </a:r>
            <a:r>
              <a:rPr lang="en-US" dirty="0" err="1">
                <a:solidFill>
                  <a:schemeClr val="accent3"/>
                </a:solidFill>
              </a:rPr>
              <a:t>int</a:t>
            </a:r>
            <a:r>
              <a:rPr lang="en-US" dirty="0">
                <a:solidFill>
                  <a:schemeClr val="accent3"/>
                </a:solidFill>
              </a:rPr>
              <a:t> n)</a:t>
            </a:r>
          </a:p>
          <a:p>
            <a:pPr lvl="1"/>
            <a:r>
              <a:rPr lang="en-US" dirty="0"/>
              <a:t>Often the input is a data structure of a certain size</a:t>
            </a:r>
          </a:p>
          <a:p>
            <a:pPr lvl="2"/>
            <a:r>
              <a:rPr lang="en-US" dirty="0">
                <a:solidFill>
                  <a:schemeClr val="accent3"/>
                </a:solidFill>
              </a:rPr>
              <a:t>public void sort(String[] words)</a:t>
            </a:r>
          </a:p>
          <a:p>
            <a:pPr lvl="1"/>
            <a:r>
              <a:rPr lang="en-US" dirty="0"/>
              <a:t>Sometimes an algorithm will depend on the size of multiple inputs</a:t>
            </a:r>
          </a:p>
          <a:p>
            <a:pPr lvl="2"/>
            <a:r>
              <a:rPr lang="en-US" dirty="0">
                <a:solidFill>
                  <a:schemeClr val="accent3"/>
                </a:solidFill>
              </a:rPr>
              <a:t>public void compare(File first, File second)</a:t>
            </a:r>
          </a:p>
        </p:txBody>
      </p:sp>
      <p:graphicFrame>
        <p:nvGraphicFramePr>
          <p:cNvPr id="4" name="Table 3"/>
          <p:cNvGraphicFramePr>
            <a:graphicFrameLocks noGrp="1"/>
          </p:cNvGraphicFramePr>
          <p:nvPr>
            <p:extLst>
              <p:ext uri="{D42A27DB-BD31-4B8C-83A1-F6EECF244321}">
                <p14:modId xmlns:p14="http://schemas.microsoft.com/office/powerpoint/2010/main" val="3371123508"/>
              </p:ext>
            </p:extLst>
          </p:nvPr>
        </p:nvGraphicFramePr>
        <p:xfrm>
          <a:off x="609600" y="5380711"/>
          <a:ext cx="8077200" cy="533400"/>
        </p:xfrm>
        <a:graphic>
          <a:graphicData uri="http://schemas.openxmlformats.org/drawingml/2006/table">
            <a:tbl>
              <a:tblPr firstRow="1" bandRow="1">
                <a:tableStyleId>{5C22544A-7EE6-4342-B048-85BDC9FD1C3A}</a:tableStyleId>
              </a:tblPr>
              <a:tblGrid>
                <a:gridCol w="807720">
                  <a:extLst>
                    <a:ext uri="{9D8B030D-6E8A-4147-A177-3AD203B41FA5}">
                      <a16:colId xmlns="" xmlns:a16="http://schemas.microsoft.com/office/drawing/2014/main" val="3060365113"/>
                    </a:ext>
                  </a:extLst>
                </a:gridCol>
                <a:gridCol w="807720">
                  <a:extLst>
                    <a:ext uri="{9D8B030D-6E8A-4147-A177-3AD203B41FA5}">
                      <a16:colId xmlns="" xmlns:a16="http://schemas.microsoft.com/office/drawing/2014/main" val="4200915177"/>
                    </a:ext>
                  </a:extLst>
                </a:gridCol>
                <a:gridCol w="807720">
                  <a:extLst>
                    <a:ext uri="{9D8B030D-6E8A-4147-A177-3AD203B41FA5}">
                      <a16:colId xmlns="" xmlns:a16="http://schemas.microsoft.com/office/drawing/2014/main" val="591336918"/>
                    </a:ext>
                  </a:extLst>
                </a:gridCol>
                <a:gridCol w="807720">
                  <a:extLst>
                    <a:ext uri="{9D8B030D-6E8A-4147-A177-3AD203B41FA5}">
                      <a16:colId xmlns="" xmlns:a16="http://schemas.microsoft.com/office/drawing/2014/main" val="3530060954"/>
                    </a:ext>
                  </a:extLst>
                </a:gridCol>
                <a:gridCol w="807720">
                  <a:extLst>
                    <a:ext uri="{9D8B030D-6E8A-4147-A177-3AD203B41FA5}">
                      <a16:colId xmlns="" xmlns:a16="http://schemas.microsoft.com/office/drawing/2014/main" val="1985566378"/>
                    </a:ext>
                  </a:extLst>
                </a:gridCol>
                <a:gridCol w="807720">
                  <a:extLst>
                    <a:ext uri="{9D8B030D-6E8A-4147-A177-3AD203B41FA5}">
                      <a16:colId xmlns="" xmlns:a16="http://schemas.microsoft.com/office/drawing/2014/main" val="3696834108"/>
                    </a:ext>
                  </a:extLst>
                </a:gridCol>
                <a:gridCol w="807720">
                  <a:extLst>
                    <a:ext uri="{9D8B030D-6E8A-4147-A177-3AD203B41FA5}">
                      <a16:colId xmlns="" xmlns:a16="http://schemas.microsoft.com/office/drawing/2014/main" val="1539275689"/>
                    </a:ext>
                  </a:extLst>
                </a:gridCol>
                <a:gridCol w="807720">
                  <a:extLst>
                    <a:ext uri="{9D8B030D-6E8A-4147-A177-3AD203B41FA5}">
                      <a16:colId xmlns="" xmlns:a16="http://schemas.microsoft.com/office/drawing/2014/main" val="2711286673"/>
                    </a:ext>
                  </a:extLst>
                </a:gridCol>
                <a:gridCol w="807720">
                  <a:extLst>
                    <a:ext uri="{9D8B030D-6E8A-4147-A177-3AD203B41FA5}">
                      <a16:colId xmlns="" xmlns:a16="http://schemas.microsoft.com/office/drawing/2014/main" val="3246597138"/>
                    </a:ext>
                  </a:extLst>
                </a:gridCol>
                <a:gridCol w="807720">
                  <a:extLst>
                    <a:ext uri="{9D8B030D-6E8A-4147-A177-3AD203B41FA5}">
                      <a16:colId xmlns="" xmlns:a16="http://schemas.microsoft.com/office/drawing/2014/main" val="1525651936"/>
                    </a:ext>
                  </a:extLst>
                </a:gridCol>
              </a:tblGrid>
              <a:tr h="259080">
                <a:tc>
                  <a:txBody>
                    <a:bodyPr/>
                    <a:lstStyle/>
                    <a:p>
                      <a:pPr algn="ctr"/>
                      <a:r>
                        <a:rPr lang="en-US" sz="1100" dirty="0"/>
                        <a:t>“baby”</a:t>
                      </a:r>
                    </a:p>
                  </a:txBody>
                  <a:tcPr>
                    <a:solidFill>
                      <a:schemeClr val="accent1">
                        <a:lumMod val="40000"/>
                        <a:lumOff val="60000"/>
                      </a:schemeClr>
                    </a:solidFill>
                  </a:tcPr>
                </a:tc>
                <a:tc>
                  <a:txBody>
                    <a:bodyPr/>
                    <a:lstStyle/>
                    <a:p>
                      <a:pPr algn="ctr"/>
                      <a:r>
                        <a:rPr lang="en-US" sz="1100" dirty="0"/>
                        <a:t>“apple”</a:t>
                      </a:r>
                    </a:p>
                  </a:txBody>
                  <a:tcPr>
                    <a:solidFill>
                      <a:schemeClr val="accent1">
                        <a:lumMod val="40000"/>
                        <a:lumOff val="60000"/>
                      </a:schemeClr>
                    </a:solidFill>
                  </a:tcPr>
                </a:tc>
                <a:tc>
                  <a:txBody>
                    <a:bodyPr/>
                    <a:lstStyle/>
                    <a:p>
                      <a:pPr algn="ctr"/>
                      <a:r>
                        <a:rPr lang="en-US" sz="1100" dirty="0"/>
                        <a:t>“dinner”</a:t>
                      </a:r>
                    </a:p>
                  </a:txBody>
                  <a:tcPr>
                    <a:solidFill>
                      <a:schemeClr val="accent1">
                        <a:lumMod val="40000"/>
                        <a:lumOff val="60000"/>
                      </a:schemeClr>
                    </a:solidFill>
                  </a:tcPr>
                </a:tc>
                <a:tc>
                  <a:txBody>
                    <a:bodyPr/>
                    <a:lstStyle/>
                    <a:p>
                      <a:pPr algn="ctr"/>
                      <a:r>
                        <a:rPr lang="en-US" sz="1100" dirty="0"/>
                        <a:t>“time”</a:t>
                      </a:r>
                    </a:p>
                  </a:txBody>
                  <a:tcPr>
                    <a:solidFill>
                      <a:schemeClr val="accent1">
                        <a:lumMod val="40000"/>
                        <a:lumOff val="60000"/>
                      </a:schemeClr>
                    </a:solidFill>
                  </a:tcPr>
                </a:tc>
                <a:tc>
                  <a:txBody>
                    <a:bodyPr/>
                    <a:lstStyle/>
                    <a:p>
                      <a:pPr algn="ctr"/>
                      <a:r>
                        <a:rPr lang="en-US" sz="1100" dirty="0"/>
                        <a:t>“class”</a:t>
                      </a:r>
                    </a:p>
                  </a:txBody>
                  <a:tcPr>
                    <a:solidFill>
                      <a:schemeClr val="accent1">
                        <a:lumMod val="40000"/>
                        <a:lumOff val="60000"/>
                      </a:schemeClr>
                    </a:solidFill>
                  </a:tcPr>
                </a:tc>
                <a:tc>
                  <a:txBody>
                    <a:bodyPr/>
                    <a:lstStyle/>
                    <a:p>
                      <a:pPr algn="ctr"/>
                      <a:r>
                        <a:rPr lang="en-US" sz="1100" dirty="0"/>
                        <a:t>“house”</a:t>
                      </a:r>
                    </a:p>
                  </a:txBody>
                  <a:tcPr>
                    <a:solidFill>
                      <a:schemeClr val="accent1">
                        <a:lumMod val="40000"/>
                        <a:lumOff val="60000"/>
                      </a:schemeClr>
                    </a:solidFill>
                  </a:tcPr>
                </a:tc>
                <a:tc>
                  <a:txBody>
                    <a:bodyPr/>
                    <a:lstStyle/>
                    <a:p>
                      <a:pPr algn="ctr"/>
                      <a:r>
                        <a:rPr lang="en-US" sz="1100" dirty="0"/>
                        <a:t>“fortune”</a:t>
                      </a:r>
                    </a:p>
                  </a:txBody>
                  <a:tcPr>
                    <a:solidFill>
                      <a:schemeClr val="accent1">
                        <a:lumMod val="40000"/>
                        <a:lumOff val="60000"/>
                      </a:schemeClr>
                    </a:solidFill>
                  </a:tcPr>
                </a:tc>
                <a:tc>
                  <a:txBody>
                    <a:bodyPr/>
                    <a:lstStyle/>
                    <a:p>
                      <a:pPr algn="ctr"/>
                      <a:r>
                        <a:rPr lang="en-US" sz="1100" dirty="0"/>
                        <a:t>“tired”</a:t>
                      </a:r>
                    </a:p>
                  </a:txBody>
                  <a:tcPr>
                    <a:solidFill>
                      <a:schemeClr val="accent1">
                        <a:lumMod val="40000"/>
                        <a:lumOff val="60000"/>
                      </a:schemeClr>
                    </a:solidFill>
                  </a:tcPr>
                </a:tc>
                <a:tc>
                  <a:txBody>
                    <a:bodyPr/>
                    <a:lstStyle/>
                    <a:p>
                      <a:pPr algn="ctr"/>
                      <a:r>
                        <a:rPr lang="en-US" sz="1100" dirty="0"/>
                        <a:t>“await”</a:t>
                      </a:r>
                    </a:p>
                  </a:txBody>
                  <a:tcPr>
                    <a:solidFill>
                      <a:schemeClr val="accent1">
                        <a:lumMod val="40000"/>
                        <a:lumOff val="60000"/>
                      </a:schemeClr>
                    </a:solidFill>
                  </a:tcPr>
                </a:tc>
                <a:tc>
                  <a:txBody>
                    <a:bodyPr/>
                    <a:lstStyle/>
                    <a:p>
                      <a:pPr algn="ctr"/>
                      <a:r>
                        <a:rPr lang="en-US" sz="1100" dirty="0"/>
                        <a:t>“silver”</a:t>
                      </a:r>
                    </a:p>
                  </a:txBody>
                  <a:tcPr>
                    <a:solidFill>
                      <a:schemeClr val="accent1">
                        <a:lumMod val="40000"/>
                        <a:lumOff val="60000"/>
                      </a:schemeClr>
                    </a:solidFill>
                  </a:tcPr>
                </a:tc>
                <a:extLst>
                  <a:ext uri="{0D108BD9-81ED-4DB2-BD59-A6C34878D82A}">
                    <a16:rowId xmlns="" xmlns:a16="http://schemas.microsoft.com/office/drawing/2014/main" val="2716682125"/>
                  </a:ext>
                </a:extLst>
              </a:tr>
              <a:tr h="274320">
                <a:tc>
                  <a:txBody>
                    <a:bodyPr/>
                    <a:lstStyle/>
                    <a:p>
                      <a:pPr algn="ctr"/>
                      <a:r>
                        <a:rPr lang="en-US" sz="1200" dirty="0"/>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200" dirty="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200" dirty="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200" dirty="0"/>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200" dirty="0"/>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200" dirty="0"/>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200" dirty="0"/>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200" dirty="0"/>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200" dirty="0"/>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1200" dirty="0"/>
                        <a:t>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 xmlns:a16="http://schemas.microsoft.com/office/drawing/2014/main" val="3613755468"/>
                  </a:ext>
                </a:extLst>
              </a:tr>
            </a:tbl>
          </a:graphicData>
        </a:graphic>
      </p:graphicFrame>
      <p:sp>
        <p:nvSpPr>
          <p:cNvPr id="5" name="Right Brace 4"/>
          <p:cNvSpPr/>
          <p:nvPr/>
        </p:nvSpPr>
        <p:spPr>
          <a:xfrm rot="5400000">
            <a:off x="4528618" y="1967983"/>
            <a:ext cx="228601" cy="8087764"/>
          </a:xfrm>
          <a:prstGeom prst="righ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222770" y="6094899"/>
            <a:ext cx="840295" cy="307777"/>
          </a:xfrm>
          <a:prstGeom prst="rect">
            <a:avLst/>
          </a:prstGeom>
          <a:noFill/>
        </p:spPr>
        <p:txBody>
          <a:bodyPr wrap="none" rtlCol="0">
            <a:spAutoFit/>
          </a:bodyPr>
          <a:lstStyle/>
          <a:p>
            <a:r>
              <a:rPr lang="en-US" sz="1400" dirty="0">
                <a:solidFill>
                  <a:schemeClr val="accent1"/>
                </a:solidFill>
              </a:rPr>
              <a:t>length n</a:t>
            </a:r>
          </a:p>
        </p:txBody>
      </p:sp>
    </p:spTree>
    <p:extLst>
      <p:ext uri="{BB962C8B-B14F-4D97-AF65-F5344CB8AC3E}">
        <p14:creationId xmlns:p14="http://schemas.microsoft.com/office/powerpoint/2010/main" val="249967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runtime functions</a:t>
            </a:r>
          </a:p>
        </p:txBody>
      </p:sp>
      <p:sp>
        <p:nvSpPr>
          <p:cNvPr id="3" name="Content Placeholder 2"/>
          <p:cNvSpPr>
            <a:spLocks noGrp="1"/>
          </p:cNvSpPr>
          <p:nvPr>
            <p:ph idx="1"/>
          </p:nvPr>
        </p:nvSpPr>
        <p:spPr>
          <a:xfrm>
            <a:off x="457200" y="1600200"/>
            <a:ext cx="7772400" cy="5029200"/>
          </a:xfrm>
        </p:spPr>
        <p:txBody>
          <a:bodyPr>
            <a:normAutofit fontScale="92500" lnSpcReduction="10000"/>
          </a:bodyPr>
          <a:lstStyle/>
          <a:p>
            <a:r>
              <a:rPr lang="en-US" dirty="0"/>
              <a:t>Let’s count the number of operations in this code segment</a:t>
            </a:r>
          </a:p>
          <a:p>
            <a:endParaRPr lang="en-US" dirty="0"/>
          </a:p>
          <a:p>
            <a:endParaRPr lang="en-US" dirty="0"/>
          </a:p>
          <a:p>
            <a:endParaRPr lang="en-US" dirty="0"/>
          </a:p>
          <a:p>
            <a:endParaRPr lang="en-US" dirty="0"/>
          </a:p>
          <a:p>
            <a:endParaRPr lang="en-US" dirty="0"/>
          </a:p>
          <a:p>
            <a:r>
              <a:rPr lang="en-US" dirty="0">
                <a:solidFill>
                  <a:schemeClr val="accent3"/>
                </a:solidFill>
              </a:rPr>
              <a:t>Cost model</a:t>
            </a:r>
            <a:r>
              <a:rPr lang="en-US" dirty="0"/>
              <a:t>: a choice is made to only consider certain types of operations</a:t>
            </a:r>
          </a:p>
          <a:p>
            <a:r>
              <a:rPr lang="en-US" dirty="0"/>
              <a:t>Our cost model</a:t>
            </a:r>
          </a:p>
          <a:p>
            <a:pPr lvl="1"/>
            <a:r>
              <a:rPr lang="en-US" b="1" dirty="0"/>
              <a:t>Arithmetic operations: </a:t>
            </a:r>
            <a:r>
              <a:rPr lang="en-US" dirty="0"/>
              <a:t>+, -, *, /, %</a:t>
            </a:r>
          </a:p>
          <a:p>
            <a:pPr lvl="1"/>
            <a:r>
              <a:rPr lang="en-US" b="1" dirty="0"/>
              <a:t>Logical operations: </a:t>
            </a:r>
            <a:r>
              <a:rPr lang="en-US" dirty="0"/>
              <a:t>&amp;&amp;, ||, !</a:t>
            </a:r>
          </a:p>
          <a:p>
            <a:pPr lvl="1"/>
            <a:r>
              <a:rPr lang="en-US" b="1" dirty="0"/>
              <a:t>Comparison operations: </a:t>
            </a:r>
            <a:r>
              <a:rPr lang="en-US" dirty="0"/>
              <a:t>&lt;, &lt;=, &gt;, &gt;=, ==, !=</a:t>
            </a:r>
          </a:p>
          <a:p>
            <a:pPr lvl="1"/>
            <a:r>
              <a:rPr lang="en-US" b="1" dirty="0"/>
              <a:t>Array accesses</a:t>
            </a:r>
          </a:p>
          <a:p>
            <a:pPr lvl="1"/>
            <a:r>
              <a:rPr lang="en-US" b="1" dirty="0"/>
              <a:t>Variable assignment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0" y="2286000"/>
            <a:ext cx="3873500" cy="1524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440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runtime functions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276600"/>
            <a:ext cx="3873500" cy="15240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600200" y="2199361"/>
            <a:ext cx="1523174"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t>1 assignment</a:t>
            </a:r>
          </a:p>
        </p:txBody>
      </p:sp>
      <p:sp>
        <p:nvSpPr>
          <p:cNvPr id="6" name="TextBox 5"/>
          <p:cNvSpPr txBox="1"/>
          <p:nvPr/>
        </p:nvSpPr>
        <p:spPr>
          <a:xfrm>
            <a:off x="4343400" y="1900871"/>
            <a:ext cx="2026517" cy="646331"/>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dirty="0"/>
              <a:t>n + 1 comparisons</a:t>
            </a:r>
          </a:p>
          <a:p>
            <a:pPr algn="ctr"/>
            <a:r>
              <a:rPr lang="en-US" dirty="0"/>
              <a:t>Why?</a:t>
            </a:r>
          </a:p>
        </p:txBody>
      </p:sp>
      <p:sp>
        <p:nvSpPr>
          <p:cNvPr id="7" name="TextBox 6"/>
          <p:cNvSpPr txBox="1"/>
          <p:nvPr/>
        </p:nvSpPr>
        <p:spPr>
          <a:xfrm>
            <a:off x="6971076" y="2667391"/>
            <a:ext cx="1343638"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dirty="0"/>
              <a:t>n additions</a:t>
            </a:r>
          </a:p>
        </p:txBody>
      </p:sp>
      <p:sp>
        <p:nvSpPr>
          <p:cNvPr id="8" name="TextBox 7"/>
          <p:cNvSpPr txBox="1"/>
          <p:nvPr/>
        </p:nvSpPr>
        <p:spPr>
          <a:xfrm>
            <a:off x="6674521" y="4038600"/>
            <a:ext cx="1640193" cy="646331"/>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dirty="0"/>
              <a:t>n assignments</a:t>
            </a:r>
          </a:p>
          <a:p>
            <a:pPr algn="ctr"/>
            <a:r>
              <a:rPr lang="en-US" dirty="0"/>
              <a:t>Why?</a:t>
            </a:r>
          </a:p>
        </p:txBody>
      </p:sp>
      <p:cxnSp>
        <p:nvCxnSpPr>
          <p:cNvPr id="10" name="Straight Arrow Connector 9"/>
          <p:cNvCxnSpPr>
            <a:stCxn id="4" idx="2"/>
          </p:cNvCxnSpPr>
          <p:nvPr/>
        </p:nvCxnSpPr>
        <p:spPr>
          <a:xfrm>
            <a:off x="2361787" y="2568693"/>
            <a:ext cx="1676813" cy="116510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a:stCxn id="6" idx="2"/>
          </p:cNvCxnSpPr>
          <p:nvPr/>
        </p:nvCxnSpPr>
        <p:spPr>
          <a:xfrm flipH="1">
            <a:off x="4922008" y="2547202"/>
            <a:ext cx="434651" cy="11865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p:cNvCxnSpPr>
            <a:stCxn id="7" idx="1"/>
          </p:cNvCxnSpPr>
          <p:nvPr/>
        </p:nvCxnSpPr>
        <p:spPr>
          <a:xfrm flipH="1">
            <a:off x="5725452" y="2852057"/>
            <a:ext cx="1245624" cy="88174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a:stCxn id="8" idx="1"/>
          </p:cNvCxnSpPr>
          <p:nvPr/>
        </p:nvCxnSpPr>
        <p:spPr>
          <a:xfrm flipH="1" flipV="1">
            <a:off x="5877852" y="3886200"/>
            <a:ext cx="796669" cy="47556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2795419" y="5052944"/>
                <a:ext cx="2930033" cy="954107"/>
              </a:xfrm>
              <a:prstGeom prst="rect">
                <a:avLst/>
              </a:prstGeom>
              <a:noFill/>
            </p:spPr>
            <p:txBody>
              <a:bodyPr wrap="none" rtlCol="0">
                <a:spAutoFit/>
              </a:bodyPr>
              <a:lstStyle/>
              <a:p>
                <a:r>
                  <a:rPr lang="en-US" sz="2800" b="1" dirty="0">
                    <a:latin typeface="Cambria Math" charset="0"/>
                  </a:rPr>
                  <a:t>Runtime Function</a:t>
                </a:r>
              </a:p>
              <a:p>
                <a:pPr/>
                <a14:m>
                  <m:oMathPara xmlns:m="http://schemas.openxmlformats.org/officeDocument/2006/math">
                    <m:oMathParaPr>
                      <m:jc m:val="centerGroup"/>
                    </m:oMathParaPr>
                    <m:oMath xmlns:m="http://schemas.openxmlformats.org/officeDocument/2006/math">
                      <m:r>
                        <a:rPr lang="en-US" sz="2800" b="0" i="1" smtClean="0">
                          <a:latin typeface="Cambria Math" charset="0"/>
                        </a:rPr>
                        <m:t>𝑇</m:t>
                      </m:r>
                      <m:d>
                        <m:dPr>
                          <m:ctrlPr>
                            <a:rPr lang="en-US" sz="2800" b="0" i="1" smtClean="0">
                              <a:latin typeface="Cambria Math" charset="0"/>
                            </a:rPr>
                          </m:ctrlPr>
                        </m:dPr>
                        <m:e>
                          <m:r>
                            <a:rPr lang="en-US" sz="2800" b="0" i="1" smtClean="0">
                              <a:latin typeface="Cambria Math" charset="0"/>
                            </a:rPr>
                            <m:t>𝑛</m:t>
                          </m:r>
                        </m:e>
                      </m:d>
                      <m:r>
                        <a:rPr lang="en-US" sz="2800" b="0" i="1" smtClean="0">
                          <a:latin typeface="Cambria Math" charset="0"/>
                        </a:rPr>
                        <m:t>=3</m:t>
                      </m:r>
                      <m:r>
                        <a:rPr lang="en-US" sz="2800" b="0" i="1" smtClean="0">
                          <a:latin typeface="Cambria Math" charset="0"/>
                        </a:rPr>
                        <m:t>𝑛</m:t>
                      </m:r>
                      <m:r>
                        <a:rPr lang="en-US" sz="2800" b="0" i="1" smtClean="0">
                          <a:latin typeface="Cambria Math" charset="0"/>
                        </a:rPr>
                        <m:t>+2</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2795419" y="5052944"/>
                <a:ext cx="2930033" cy="954107"/>
              </a:xfrm>
              <a:prstGeom prst="rect">
                <a:avLst/>
              </a:prstGeom>
              <a:blipFill rotWithShape="0">
                <a:blip r:embed="rId3"/>
                <a:stretch>
                  <a:fillRect l="-4375" t="-7051" r="-2917"/>
                </a:stretch>
              </a:blipFill>
            </p:spPr>
            <p:txBody>
              <a:bodyPr/>
              <a:lstStyle/>
              <a:p>
                <a:r>
                  <a:rPr lang="en-US">
                    <a:noFill/>
                  </a:rPr>
                  <a:t> </a:t>
                </a:r>
              </a:p>
            </p:txBody>
          </p:sp>
        </mc:Fallback>
      </mc:AlternateContent>
    </p:spTree>
    <p:extLst>
      <p:ext uri="{BB962C8B-B14F-4D97-AF65-F5344CB8AC3E}">
        <p14:creationId xmlns:p14="http://schemas.microsoft.com/office/powerpoint/2010/main" val="24559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050" y="2384027"/>
            <a:ext cx="6870700" cy="294640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Linear search on an array of size n</a:t>
            </a:r>
          </a:p>
        </p:txBody>
      </p:sp>
      <p:sp>
        <p:nvSpPr>
          <p:cNvPr id="4" name="TextBox 3"/>
          <p:cNvSpPr txBox="1"/>
          <p:nvPr/>
        </p:nvSpPr>
        <p:spPr>
          <a:xfrm>
            <a:off x="1292798" y="1766148"/>
            <a:ext cx="1523174"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t>1 assignment</a:t>
            </a:r>
          </a:p>
        </p:txBody>
      </p:sp>
      <p:sp>
        <p:nvSpPr>
          <p:cNvPr id="6" name="TextBox 5"/>
          <p:cNvSpPr txBox="1"/>
          <p:nvPr/>
        </p:nvSpPr>
        <p:spPr>
          <a:xfrm>
            <a:off x="3770068" y="1766148"/>
            <a:ext cx="2026517"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dirty="0"/>
              <a:t>n + 1 comparisons</a:t>
            </a:r>
          </a:p>
        </p:txBody>
      </p:sp>
      <p:sp>
        <p:nvSpPr>
          <p:cNvPr id="7" name="TextBox 6"/>
          <p:cNvSpPr txBox="1"/>
          <p:nvPr/>
        </p:nvSpPr>
        <p:spPr>
          <a:xfrm>
            <a:off x="6774729" y="1581136"/>
            <a:ext cx="1516762" cy="646331"/>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dirty="0"/>
              <a:t>2n additions,</a:t>
            </a:r>
          </a:p>
          <a:p>
            <a:pPr algn="ctr"/>
            <a:r>
              <a:rPr lang="en-US" dirty="0"/>
              <a:t>assignments</a:t>
            </a:r>
          </a:p>
        </p:txBody>
      </p:sp>
      <p:sp>
        <p:nvSpPr>
          <p:cNvPr id="8" name="TextBox 7"/>
          <p:cNvSpPr txBox="1"/>
          <p:nvPr/>
        </p:nvSpPr>
        <p:spPr>
          <a:xfrm>
            <a:off x="4866736" y="5635328"/>
            <a:ext cx="3450881" cy="92333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dirty="0"/>
              <a:t>1, 2, 3, … , n </a:t>
            </a:r>
            <a:r>
              <a:rPr lang="en-US" dirty="0" smtClean="0"/>
              <a:t>comparisons &amp; </a:t>
            </a:r>
          </a:p>
          <a:p>
            <a:pPr algn="ctr"/>
            <a:r>
              <a:rPr lang="en-US" dirty="0"/>
              <a:t>a</a:t>
            </a:r>
            <a:r>
              <a:rPr lang="en-US" dirty="0" smtClean="0"/>
              <a:t>rray accesses?</a:t>
            </a:r>
            <a:endParaRPr lang="en-US" dirty="0"/>
          </a:p>
          <a:p>
            <a:pPr algn="ctr"/>
            <a:r>
              <a:rPr lang="en-US" dirty="0"/>
              <a:t>In the </a:t>
            </a:r>
            <a:r>
              <a:rPr lang="en-US" u="sng" dirty="0"/>
              <a:t>worst case</a:t>
            </a:r>
            <a:r>
              <a:rPr lang="en-US" dirty="0"/>
              <a:t> n comparisons</a:t>
            </a:r>
          </a:p>
        </p:txBody>
      </p:sp>
      <p:cxnSp>
        <p:nvCxnSpPr>
          <p:cNvPr id="10" name="Straight Arrow Connector 9"/>
          <p:cNvCxnSpPr>
            <a:stCxn id="4" idx="2"/>
          </p:cNvCxnSpPr>
          <p:nvPr/>
        </p:nvCxnSpPr>
        <p:spPr>
          <a:xfrm>
            <a:off x="2054385" y="2135480"/>
            <a:ext cx="737539" cy="931859"/>
          </a:xfrm>
          <a:prstGeom prst="straightConnector1">
            <a:avLst/>
          </a:prstGeom>
          <a:ln>
            <a:solidFill>
              <a:srgbClr val="758085">
                <a:alpha val="49020"/>
              </a:srgbClr>
            </a:solidFill>
            <a:tailEnd type="triangle"/>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a:stCxn id="6" idx="2"/>
          </p:cNvCxnSpPr>
          <p:nvPr/>
        </p:nvCxnSpPr>
        <p:spPr>
          <a:xfrm flipH="1">
            <a:off x="3605910" y="2135480"/>
            <a:ext cx="1177417" cy="857920"/>
          </a:xfrm>
          <a:prstGeom prst="straightConnector1">
            <a:avLst/>
          </a:prstGeom>
          <a:ln>
            <a:solidFill>
              <a:srgbClr val="758085">
                <a:alpha val="50196"/>
              </a:srgbClr>
            </a:solidFill>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p:cNvCxnSpPr>
            <a:stCxn id="7" idx="1"/>
          </p:cNvCxnSpPr>
          <p:nvPr/>
        </p:nvCxnSpPr>
        <p:spPr>
          <a:xfrm flipH="1">
            <a:off x="5607507" y="1904302"/>
            <a:ext cx="1167222" cy="1132421"/>
          </a:xfrm>
          <a:prstGeom prst="straightConnector1">
            <a:avLst/>
          </a:prstGeom>
          <a:ln>
            <a:solidFill>
              <a:srgbClr val="758085">
                <a:alpha val="50196"/>
              </a:srgbClr>
            </a:solidFill>
            <a:tailEnd type="triangle"/>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a:stCxn id="8" idx="1"/>
          </p:cNvCxnSpPr>
          <p:nvPr/>
        </p:nvCxnSpPr>
        <p:spPr>
          <a:xfrm flipH="1" flipV="1">
            <a:off x="3605913" y="3854764"/>
            <a:ext cx="1260823" cy="2242229"/>
          </a:xfrm>
          <a:prstGeom prst="straightConnector1">
            <a:avLst/>
          </a:prstGeom>
          <a:ln>
            <a:solidFill>
              <a:srgbClr val="758085">
                <a:alpha val="50196"/>
              </a:srgbClr>
            </a:solidFill>
            <a:tailEnd type="triangle"/>
          </a:ln>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908050" y="5550399"/>
                <a:ext cx="2930033" cy="954107"/>
              </a:xfrm>
              <a:prstGeom prst="rect">
                <a:avLst/>
              </a:prstGeom>
              <a:noFill/>
            </p:spPr>
            <p:txBody>
              <a:bodyPr wrap="none" rtlCol="0">
                <a:spAutoFit/>
              </a:bodyPr>
              <a:lstStyle/>
              <a:p>
                <a:r>
                  <a:rPr lang="en-US" sz="2800" b="1" dirty="0" smtClean="0">
                    <a:latin typeface="Cambria Math" charset="0"/>
                  </a:rPr>
                  <a:t>Runtime Function</a:t>
                </a:r>
              </a:p>
              <a:p>
                <a:pPr/>
                <a14:m>
                  <m:oMathPara xmlns:m="http://schemas.openxmlformats.org/officeDocument/2006/math">
                    <m:oMathParaPr>
                      <m:jc m:val="centerGroup"/>
                    </m:oMathParaPr>
                    <m:oMath xmlns:m="http://schemas.openxmlformats.org/officeDocument/2006/math">
                      <m:r>
                        <a:rPr lang="en-US" sz="2800" b="0" i="1" smtClean="0">
                          <a:latin typeface="Cambria Math" charset="0"/>
                        </a:rPr>
                        <m:t>𝑇</m:t>
                      </m:r>
                      <m:d>
                        <m:dPr>
                          <m:ctrlPr>
                            <a:rPr lang="en-US" sz="2800" b="0" i="1" smtClean="0">
                              <a:latin typeface="Cambria Math" charset="0"/>
                            </a:rPr>
                          </m:ctrlPr>
                        </m:dPr>
                        <m:e>
                          <m:r>
                            <a:rPr lang="en-US" sz="2800" b="0" i="1" smtClean="0">
                              <a:latin typeface="Cambria Math" charset="0"/>
                            </a:rPr>
                            <m:t>𝑛</m:t>
                          </m:r>
                        </m:e>
                      </m:d>
                      <m:r>
                        <a:rPr lang="en-US" sz="2800" b="0" i="1" smtClean="0">
                          <a:latin typeface="Cambria Math" charset="0"/>
                        </a:rPr>
                        <m:t>=5</m:t>
                      </m:r>
                      <m:r>
                        <a:rPr lang="en-US" sz="2800" b="0" i="1" smtClean="0">
                          <a:latin typeface="Cambria Math" charset="0"/>
                        </a:rPr>
                        <m:t>𝑛</m:t>
                      </m:r>
                      <m:r>
                        <a:rPr lang="en-US" sz="2800" b="0" i="1" smtClean="0">
                          <a:latin typeface="Cambria Math" charset="0"/>
                        </a:rPr>
                        <m:t>+2</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08050" y="5550399"/>
                <a:ext cx="2930033" cy="954107"/>
              </a:xfrm>
              <a:prstGeom prst="rect">
                <a:avLst/>
              </a:prstGeom>
              <a:blipFill rotWithShape="0">
                <a:blip r:embed="rId3"/>
                <a:stretch>
                  <a:fillRect l="-4366" t="-6369" r="-2703"/>
                </a:stretch>
              </a:blipFill>
            </p:spPr>
            <p:txBody>
              <a:bodyPr/>
              <a:lstStyle/>
              <a:p>
                <a:r>
                  <a:rPr lang="en-US">
                    <a:noFill/>
                  </a:rPr>
                  <a:t> </a:t>
                </a:r>
              </a:p>
            </p:txBody>
          </p:sp>
        </mc:Fallback>
      </mc:AlternateContent>
    </p:spTree>
    <p:extLst>
      <p:ext uri="{BB962C8B-B14F-4D97-AF65-F5344CB8AC3E}">
        <p14:creationId xmlns:p14="http://schemas.microsoft.com/office/powerpoint/2010/main" val="6882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summations</a:t>
            </a:r>
          </a:p>
        </p:txBody>
      </p:sp>
      <p:sp>
        <p:nvSpPr>
          <p:cNvPr id="3" name="Content Placeholder 2"/>
          <p:cNvSpPr>
            <a:spLocks noGrp="1"/>
          </p:cNvSpPr>
          <p:nvPr>
            <p:ph idx="1"/>
          </p:nvPr>
        </p:nvSpPr>
        <p:spPr/>
        <p:txBody>
          <a:bodyPr/>
          <a:lstStyle/>
          <a:p>
            <a:r>
              <a:rPr lang="en-US" dirty="0"/>
              <a:t>Can we use summations to count the work done in the following code segment?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2669949"/>
            <a:ext cx="5143500" cy="3467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18247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summations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771650"/>
            <a:ext cx="5143500" cy="3467100"/>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471962" y="1819185"/>
            <a:ext cx="2145139" cy="1200329"/>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dirty="0"/>
              <a:t>How much work</a:t>
            </a:r>
          </a:p>
          <a:p>
            <a:pPr algn="ctr"/>
            <a:r>
              <a:rPr lang="en-US" dirty="0"/>
              <a:t>is being completed</a:t>
            </a:r>
          </a:p>
          <a:p>
            <a:pPr algn="ctr"/>
            <a:r>
              <a:rPr lang="en-US" dirty="0"/>
              <a:t>in a </a:t>
            </a:r>
            <a:r>
              <a:rPr lang="en-US" u="sng" dirty="0"/>
              <a:t>single iteration</a:t>
            </a:r>
          </a:p>
          <a:p>
            <a:pPr algn="ctr"/>
            <a:r>
              <a:rPr lang="en-US" dirty="0"/>
              <a:t>of this loop?</a:t>
            </a:r>
          </a:p>
        </p:txBody>
      </p:sp>
      <p:sp>
        <p:nvSpPr>
          <p:cNvPr id="9" name="Left Brace 8"/>
          <p:cNvSpPr/>
          <p:nvPr/>
        </p:nvSpPr>
        <p:spPr>
          <a:xfrm>
            <a:off x="3733800" y="2895600"/>
            <a:ext cx="228600" cy="15240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0" name="Straight Connector 9"/>
          <p:cNvCxnSpPr>
            <a:stCxn id="8" idx="3"/>
            <a:endCxn id="9" idx="1"/>
          </p:cNvCxnSpPr>
          <p:nvPr/>
        </p:nvCxnSpPr>
        <p:spPr>
          <a:xfrm>
            <a:off x="2617101" y="2419350"/>
            <a:ext cx="1116699" cy="1238250"/>
          </a:xfrm>
          <a:prstGeom prst="line">
            <a:avLst/>
          </a:prstGeom>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355043" y="3360692"/>
            <a:ext cx="2222083" cy="1754326"/>
          </a:xfrm>
          <a:prstGeom prst="rect">
            <a:avLst/>
          </a:prstGeom>
          <a:noFill/>
        </p:spPr>
        <p:txBody>
          <a:bodyPr wrap="none" rtlCol="0">
            <a:spAutoFit/>
          </a:bodyPr>
          <a:lstStyle/>
          <a:p>
            <a:r>
              <a:rPr lang="en-US" dirty="0"/>
              <a:t>    2 comparisons</a:t>
            </a:r>
          </a:p>
          <a:p>
            <a:r>
              <a:rPr lang="en-US" dirty="0"/>
              <a:t>    2 additions</a:t>
            </a:r>
          </a:p>
          <a:p>
            <a:r>
              <a:rPr lang="en-US" dirty="0"/>
              <a:t>    2 assignments</a:t>
            </a:r>
          </a:p>
          <a:p>
            <a:r>
              <a:rPr lang="en-US" dirty="0"/>
              <a:t>    1 array accesses</a:t>
            </a:r>
          </a:p>
          <a:p>
            <a:r>
              <a:rPr lang="en-US" u="sng" dirty="0"/>
              <a:t>+  1 mod operations</a:t>
            </a:r>
          </a:p>
          <a:p>
            <a:r>
              <a:rPr lang="en-US" dirty="0"/>
              <a:t>    8 total operations</a:t>
            </a:r>
          </a:p>
        </p:txBody>
      </p:sp>
      <p:sp>
        <p:nvSpPr>
          <p:cNvPr id="19" name="TextBox 18"/>
          <p:cNvSpPr txBox="1"/>
          <p:nvPr/>
        </p:nvSpPr>
        <p:spPr>
          <a:xfrm>
            <a:off x="1446206" y="5853320"/>
            <a:ext cx="6529673" cy="646331"/>
          </a:xfrm>
          <a:prstGeom prst="rect">
            <a:avLst/>
          </a:prstGeom>
          <a:noFill/>
        </p:spPr>
        <p:txBody>
          <a:bodyPr wrap="none" rtlCol="0">
            <a:spAutoFit/>
          </a:bodyPr>
          <a:lstStyle/>
          <a:p>
            <a:r>
              <a:rPr lang="en-US" i="1" dirty="0"/>
              <a:t>Note: there are still 2 assignments that happen before the loop </a:t>
            </a:r>
            <a:r>
              <a:rPr lang="en-US" i="1" dirty="0" smtClean="0"/>
              <a:t>begins</a:t>
            </a:r>
          </a:p>
          <a:p>
            <a:r>
              <a:rPr lang="en-US" i="1" dirty="0" smtClean="0"/>
              <a:t>Note: there is a single comparison when the loop ends</a:t>
            </a:r>
            <a:endParaRPr lang="en-US" i="1" dirty="0"/>
          </a:p>
        </p:txBody>
      </p:sp>
    </p:spTree>
    <p:extLst>
      <p:ext uri="{BB962C8B-B14F-4D97-AF65-F5344CB8AC3E}">
        <p14:creationId xmlns:p14="http://schemas.microsoft.com/office/powerpoint/2010/main" val="50691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summations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706" y="1752600"/>
            <a:ext cx="5143500" cy="34671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64789" y="2008822"/>
            <a:ext cx="2228495" cy="1477328"/>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dirty="0"/>
              <a:t>This loop will</a:t>
            </a:r>
          </a:p>
          <a:p>
            <a:pPr algn="ctr"/>
            <a:r>
              <a:rPr lang="en-US" dirty="0"/>
              <a:t>run n times. </a:t>
            </a:r>
          </a:p>
          <a:p>
            <a:pPr algn="ctr"/>
            <a:r>
              <a:rPr lang="en-US" dirty="0"/>
              <a:t>This work can be</a:t>
            </a:r>
          </a:p>
          <a:p>
            <a:pPr algn="ctr"/>
            <a:r>
              <a:rPr lang="en-US" dirty="0"/>
              <a:t>summarized with a </a:t>
            </a:r>
          </a:p>
          <a:p>
            <a:pPr algn="ctr"/>
            <a:r>
              <a:rPr lang="en-US" dirty="0"/>
              <a:t>summation.</a:t>
            </a:r>
          </a:p>
        </p:txBody>
      </p:sp>
      <p:sp>
        <p:nvSpPr>
          <p:cNvPr id="6" name="Left Brace 5"/>
          <p:cNvSpPr/>
          <p:nvPr/>
        </p:nvSpPr>
        <p:spPr>
          <a:xfrm>
            <a:off x="3736496" y="2838450"/>
            <a:ext cx="228600" cy="15240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7" name="Straight Connector 6"/>
          <p:cNvCxnSpPr>
            <a:stCxn id="5" idx="3"/>
            <a:endCxn id="6" idx="1"/>
          </p:cNvCxnSpPr>
          <p:nvPr/>
        </p:nvCxnSpPr>
        <p:spPr>
          <a:xfrm>
            <a:off x="2893284" y="2747486"/>
            <a:ext cx="843212" cy="85296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345606" y="5372100"/>
                <a:ext cx="3505190" cy="932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r>
                            <a:rPr lang="en-US" sz="2000" b="0" i="1" smtClean="0">
                              <a:latin typeface="Cambria Math" charset="0"/>
                            </a:rPr>
                            <m:t>8</m:t>
                          </m:r>
                        </m:e>
                      </m:nary>
                      <m:r>
                        <a:rPr lang="en-US" sz="2000" b="0" i="1" smtClean="0">
                          <a:latin typeface="Cambria Math" charset="0"/>
                        </a:rPr>
                        <m:t>=8+8+8 …+8=8</m:t>
                      </m:r>
                      <m:r>
                        <a:rPr lang="en-US" sz="2000" b="0" i="1" smtClean="0">
                          <a:latin typeface="Cambria Math" charset="0"/>
                        </a:rPr>
                        <m:t>𝑛</m:t>
                      </m:r>
                    </m:oMath>
                  </m:oMathPara>
                </a14:m>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345606" y="5372100"/>
                <a:ext cx="3505190" cy="932628"/>
              </a:xfrm>
              <a:prstGeom prst="rect">
                <a:avLst/>
              </a:prstGeom>
              <a:blipFill rotWithShape="0">
                <a:blip r:embed="rId3"/>
                <a:stretch>
                  <a:fillRect/>
                </a:stretch>
              </a:blipFill>
            </p:spPr>
            <p:txBody>
              <a:bodyPr/>
              <a:lstStyle/>
              <a:p>
                <a:r>
                  <a:rPr lang="en-US">
                    <a:noFill/>
                  </a:rPr>
                  <a:t> </a:t>
                </a:r>
              </a:p>
            </p:txBody>
          </p:sp>
        </mc:Fallback>
      </mc:AlternateContent>
      <p:sp>
        <p:nvSpPr>
          <p:cNvPr id="16" name="TextBox 15"/>
          <p:cNvSpPr txBox="1"/>
          <p:nvPr/>
        </p:nvSpPr>
        <p:spPr>
          <a:xfrm>
            <a:off x="1293166" y="4573369"/>
            <a:ext cx="1600118" cy="646331"/>
          </a:xfrm>
          <a:prstGeom prst="rect">
            <a:avLst/>
          </a:prstGeom>
          <a:noFill/>
        </p:spPr>
        <p:txBody>
          <a:bodyPr wrap="none" rtlCol="0">
            <a:spAutoFit/>
          </a:bodyPr>
          <a:lstStyle/>
          <a:p>
            <a:r>
              <a:rPr lang="en-US" dirty="0"/>
              <a:t>Work done in</a:t>
            </a:r>
          </a:p>
          <a:p>
            <a:r>
              <a:rPr lang="en-US" dirty="0"/>
              <a:t>each iteration</a:t>
            </a:r>
          </a:p>
        </p:txBody>
      </p:sp>
      <p:cxnSp>
        <p:nvCxnSpPr>
          <p:cNvPr id="18" name="Straight Arrow Connector 17"/>
          <p:cNvCxnSpPr/>
          <p:nvPr/>
        </p:nvCxnSpPr>
        <p:spPr>
          <a:xfrm flipH="1">
            <a:off x="990600" y="5219700"/>
            <a:ext cx="381000" cy="4953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5105400" y="5467350"/>
                <a:ext cx="2930033" cy="954107"/>
              </a:xfrm>
              <a:prstGeom prst="rect">
                <a:avLst/>
              </a:prstGeom>
              <a:noFill/>
            </p:spPr>
            <p:txBody>
              <a:bodyPr wrap="none" rtlCol="0">
                <a:spAutoFit/>
              </a:bodyPr>
              <a:lstStyle/>
              <a:p>
                <a:r>
                  <a:rPr lang="en-US" sz="2800" b="1" dirty="0" smtClean="0">
                    <a:latin typeface="Cambria Math" charset="0"/>
                  </a:rPr>
                  <a:t>Runtime Function</a:t>
                </a:r>
              </a:p>
              <a:p>
                <a:pPr/>
                <a14:m>
                  <m:oMathPara xmlns:m="http://schemas.openxmlformats.org/officeDocument/2006/math">
                    <m:oMathParaPr>
                      <m:jc m:val="centerGroup"/>
                    </m:oMathParaPr>
                    <m:oMath xmlns:m="http://schemas.openxmlformats.org/officeDocument/2006/math">
                      <m:r>
                        <a:rPr lang="en-US" sz="2800" b="0" i="1" smtClean="0">
                          <a:latin typeface="Cambria Math" charset="0"/>
                        </a:rPr>
                        <m:t>𝑇</m:t>
                      </m:r>
                      <m:d>
                        <m:dPr>
                          <m:ctrlPr>
                            <a:rPr lang="en-US" sz="2800" b="0" i="1" smtClean="0">
                              <a:latin typeface="Cambria Math" charset="0"/>
                            </a:rPr>
                          </m:ctrlPr>
                        </m:dPr>
                        <m:e>
                          <m:r>
                            <a:rPr lang="en-US" sz="2800" b="0" i="1" smtClean="0">
                              <a:latin typeface="Cambria Math" charset="0"/>
                            </a:rPr>
                            <m:t>𝑛</m:t>
                          </m:r>
                        </m:e>
                      </m:d>
                      <m:r>
                        <a:rPr lang="en-US" sz="2800" b="0" i="1" smtClean="0">
                          <a:latin typeface="Cambria Math" charset="0"/>
                        </a:rPr>
                        <m:t>=8</m:t>
                      </m:r>
                      <m:r>
                        <a:rPr lang="en-US" sz="2800" b="0" i="1" smtClean="0">
                          <a:latin typeface="Cambria Math" charset="0"/>
                        </a:rPr>
                        <m:t>𝑛</m:t>
                      </m:r>
                      <m:r>
                        <a:rPr lang="en-US" sz="2800" b="0" i="1" smtClean="0">
                          <a:latin typeface="Cambria Math" charset="0"/>
                        </a:rPr>
                        <m:t>+3</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105400" y="5467350"/>
                <a:ext cx="2930033" cy="954107"/>
              </a:xfrm>
              <a:prstGeom prst="rect">
                <a:avLst/>
              </a:prstGeom>
              <a:blipFill rotWithShape="0">
                <a:blip r:embed="rId4"/>
                <a:stretch>
                  <a:fillRect l="-4375" t="-7051" r="-2917"/>
                </a:stretch>
              </a:blipFill>
            </p:spPr>
            <p:txBody>
              <a:bodyPr/>
              <a:lstStyle/>
              <a:p>
                <a:r>
                  <a:rPr lang="en-US">
                    <a:noFill/>
                  </a:rPr>
                  <a:t> </a:t>
                </a:r>
              </a:p>
            </p:txBody>
          </p:sp>
        </mc:Fallback>
      </mc:AlternateContent>
    </p:spTree>
    <p:extLst>
      <p:ext uri="{BB962C8B-B14F-4D97-AF65-F5344CB8AC3E}">
        <p14:creationId xmlns:p14="http://schemas.microsoft.com/office/powerpoint/2010/main" val="1013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challenging example</a:t>
            </a:r>
          </a:p>
        </p:txBody>
      </p:sp>
      <p:sp>
        <p:nvSpPr>
          <p:cNvPr id="3" name="Content Placeholder 2"/>
          <p:cNvSpPr>
            <a:spLocks noGrp="1"/>
          </p:cNvSpPr>
          <p:nvPr>
            <p:ph idx="1"/>
          </p:nvPr>
        </p:nvSpPr>
        <p:spPr/>
        <p:txBody>
          <a:bodyPr/>
          <a:lstStyle/>
          <a:p>
            <a:r>
              <a:rPr lang="en-US" dirty="0"/>
              <a:t>How would you count the number of operations?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300" y="2544763"/>
            <a:ext cx="5613400" cy="3581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1485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our analysis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274" y="2362200"/>
            <a:ext cx="5613400" cy="35814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88352" y="3738086"/>
            <a:ext cx="2048959" cy="1477328"/>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b="1"/>
              <a:t>Observation</a:t>
            </a:r>
            <a:endParaRPr lang="en-US" b="1" dirty="0"/>
          </a:p>
          <a:p>
            <a:pPr algn="ctr"/>
            <a:r>
              <a:rPr lang="en-US" dirty="0"/>
              <a:t>Most of the work</a:t>
            </a:r>
          </a:p>
          <a:p>
            <a:pPr algn="ctr"/>
            <a:r>
              <a:rPr lang="en-US" dirty="0"/>
              <a:t>for this algorithm</a:t>
            </a:r>
          </a:p>
          <a:p>
            <a:pPr algn="ctr"/>
            <a:r>
              <a:rPr lang="en-US" dirty="0"/>
              <a:t>will happen in the</a:t>
            </a:r>
          </a:p>
          <a:p>
            <a:pPr algn="ctr"/>
            <a:r>
              <a:rPr lang="en-US" dirty="0"/>
              <a:t>innermost loop.</a:t>
            </a:r>
          </a:p>
        </p:txBody>
      </p:sp>
      <p:sp>
        <p:nvSpPr>
          <p:cNvPr id="6" name="Left Brace 5"/>
          <p:cNvSpPr/>
          <p:nvPr/>
        </p:nvSpPr>
        <p:spPr>
          <a:xfrm>
            <a:off x="4267200" y="4152900"/>
            <a:ext cx="152400" cy="6477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8" name="Straight Connector 7"/>
          <p:cNvCxnSpPr>
            <a:stCxn id="5" idx="3"/>
            <a:endCxn id="6" idx="1"/>
          </p:cNvCxnSpPr>
          <p:nvPr/>
        </p:nvCxnSpPr>
        <p:spPr>
          <a:xfrm>
            <a:off x="2437311" y="4476750"/>
            <a:ext cx="1829889"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548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To change the way we think when problem solving</a:t>
            </a:r>
          </a:p>
          <a:p>
            <a:r>
              <a:rPr lang="en-US" dirty="0"/>
              <a:t>“To think outside the box”</a:t>
            </a:r>
          </a:p>
          <a:p>
            <a:r>
              <a:rPr lang="en-US" dirty="0"/>
              <a:t>To determine whether a solution is a good solution</a:t>
            </a:r>
          </a:p>
          <a:p>
            <a:pPr lvl="1"/>
            <a:r>
              <a:rPr lang="en-US" dirty="0"/>
              <a:t>Does it solve the problem?</a:t>
            </a:r>
          </a:p>
          <a:p>
            <a:pPr lvl="1"/>
            <a:r>
              <a:rPr lang="en-US" dirty="0"/>
              <a:t>Efficient?</a:t>
            </a:r>
          </a:p>
          <a:p>
            <a:pPr lvl="1"/>
            <a:r>
              <a:rPr lang="en-US" dirty="0"/>
              <a:t>Straightforward? </a:t>
            </a:r>
          </a:p>
          <a:p>
            <a:pPr lvl="1"/>
            <a:r>
              <a:rPr lang="en-US" dirty="0"/>
              <a:t>Elegant?</a:t>
            </a:r>
          </a:p>
          <a:p>
            <a:endParaRPr lang="en-US" dirty="0"/>
          </a:p>
        </p:txBody>
      </p:sp>
      <p:pic>
        <p:nvPicPr>
          <p:cNvPr id="2058" name="Picture 10" descr="C:\Users\jarcher\AppData\Local\Microsoft\Windows\Temporary Internet Files\Content.IE5\75YOTDHB\problem_solving-300x15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962400"/>
            <a:ext cx="3915146"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688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our analysis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274" y="2362200"/>
            <a:ext cx="5613400" cy="35814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3229" y="2397034"/>
            <a:ext cx="1926425" cy="92333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algn="ctr"/>
            <a:r>
              <a:rPr lang="en-US" dirty="0"/>
              <a:t>How much work</a:t>
            </a:r>
          </a:p>
          <a:p>
            <a:pPr algn="ctr"/>
            <a:r>
              <a:rPr lang="en-US" dirty="0"/>
              <a:t>is done in the </a:t>
            </a:r>
          </a:p>
          <a:p>
            <a:pPr algn="ctr"/>
            <a:r>
              <a:rPr lang="en-US" dirty="0"/>
              <a:t>innermost loop?</a:t>
            </a:r>
          </a:p>
        </p:txBody>
      </p:sp>
      <p:sp>
        <p:nvSpPr>
          <p:cNvPr id="7" name="TextBox 6"/>
          <p:cNvSpPr txBox="1"/>
          <p:nvPr/>
        </p:nvSpPr>
        <p:spPr>
          <a:xfrm>
            <a:off x="368223" y="4117198"/>
            <a:ext cx="2196435" cy="1200329"/>
          </a:xfrm>
          <a:prstGeom prst="rect">
            <a:avLst/>
          </a:prstGeom>
          <a:noFill/>
        </p:spPr>
        <p:txBody>
          <a:bodyPr wrap="none" rtlCol="0">
            <a:spAutoFit/>
          </a:bodyPr>
          <a:lstStyle/>
          <a:p>
            <a:r>
              <a:rPr lang="en-US" dirty="0"/>
              <a:t>    2 comparisons</a:t>
            </a:r>
          </a:p>
          <a:p>
            <a:r>
              <a:rPr lang="en-US" dirty="0"/>
              <a:t>    1 logical operator</a:t>
            </a:r>
          </a:p>
          <a:p>
            <a:r>
              <a:rPr lang="en-US" u="sng" dirty="0"/>
              <a:t>+  2 array accesses   </a:t>
            </a:r>
          </a:p>
          <a:p>
            <a:r>
              <a:rPr lang="en-US" dirty="0"/>
              <a:t>    5 total operations</a:t>
            </a:r>
          </a:p>
        </p:txBody>
      </p:sp>
    </p:spTree>
    <p:extLst>
      <p:ext uri="{BB962C8B-B14F-4D97-AF65-F5344CB8AC3E}">
        <p14:creationId xmlns:p14="http://schemas.microsoft.com/office/powerpoint/2010/main" val="135440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summations</a:t>
            </a:r>
          </a:p>
        </p:txBody>
      </p:sp>
      <p:sp>
        <p:nvSpPr>
          <p:cNvPr id="3" name="Content Placeholder 2"/>
          <p:cNvSpPr>
            <a:spLocks noGrp="1"/>
          </p:cNvSpPr>
          <p:nvPr>
            <p:ph idx="1"/>
          </p:nvPr>
        </p:nvSpPr>
        <p:spPr/>
        <p:txBody>
          <a:bodyPr/>
          <a:lstStyle/>
          <a:p>
            <a:r>
              <a:rPr lang="en-US" dirty="0"/>
              <a:t>We can use summations to count how many times the innermost loop is executed</a:t>
            </a:r>
          </a:p>
        </p:txBody>
      </p:sp>
      <mc:AlternateContent xmlns:mc="http://schemas.openxmlformats.org/markup-compatibility/2006" xmlns:a14="http://schemas.microsoft.com/office/drawing/2010/main">
        <mc:Choice Requires="a14">
          <p:sp>
            <p:nvSpPr>
              <p:cNvPr id="4" name="TextBox 3"/>
              <p:cNvSpPr txBox="1"/>
              <p:nvPr/>
            </p:nvSpPr>
            <p:spPr>
              <a:xfrm>
                <a:off x="990600" y="2684074"/>
                <a:ext cx="2085378" cy="787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m:t>
                      </m:r>
                      <m:d>
                        <m:dPr>
                          <m:ctrlPr>
                            <a:rPr lang="en-US" b="0" i="1" smtClean="0">
                              <a:latin typeface="Cambria Math" charset="0"/>
                            </a:rPr>
                          </m:ctrlPr>
                        </m:dPr>
                        <m:e>
                          <m:r>
                            <a:rPr lang="en-US" b="0" i="1" smtClean="0">
                              <a:latin typeface="Cambria Math" charset="0"/>
                            </a:rPr>
                            <m:t>𝑛</m:t>
                          </m:r>
                        </m:e>
                      </m:d>
                      <m:r>
                        <a:rPr lang="en-US" b="0" i="1" smtClean="0">
                          <a:latin typeface="Cambria Math" charset="0"/>
                        </a:rPr>
                        <m:t>=</m:t>
                      </m:r>
                      <m:nary>
                        <m:naryPr>
                          <m:chr m:val="∑"/>
                          <m:ctrlPr>
                            <a:rPr lang="en-U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nary>
                            <m:naryPr>
                              <m:chr m:val="∑"/>
                              <m:ctrlPr>
                                <a:rPr lang="en-US" i="1" smtClean="0">
                                  <a:latin typeface="Cambria Math"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𝑛</m:t>
                              </m:r>
                            </m:sup>
                            <m:e>
                              <m:r>
                                <a:rPr lang="en-US" b="0" i="1" smtClean="0">
                                  <a:latin typeface="Cambria Math" charset="0"/>
                                </a:rPr>
                                <m:t>5= ?</m:t>
                              </m:r>
                            </m:e>
                          </m:nary>
                        </m:e>
                      </m:nary>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90600" y="2684074"/>
                <a:ext cx="2085378" cy="787523"/>
              </a:xfrm>
              <a:prstGeom prst="rect">
                <a:avLst/>
              </a:prstGeom>
              <a:blipFill rotWithShape="0">
                <a:blip r:embed="rId2"/>
                <a:stretch>
                  <a:fillRect b="-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90600" y="3632077"/>
                <a:ext cx="4856586" cy="787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𝑇</m:t>
                      </m:r>
                      <m:d>
                        <m:dPr>
                          <m:ctrlPr>
                            <a:rPr lang="en-US" b="0" i="1" smtClean="0">
                              <a:latin typeface="Cambria Math" charset="0"/>
                            </a:rPr>
                          </m:ctrlPr>
                        </m:dPr>
                        <m:e>
                          <m:r>
                            <a:rPr lang="en-US" b="0" i="1" smtClean="0">
                              <a:latin typeface="Cambria Math" charset="0"/>
                            </a:rPr>
                            <m:t>𝑛</m:t>
                          </m:r>
                        </m:e>
                      </m:d>
                      <m:r>
                        <a:rPr lang="en-US" b="0" i="1" smtClean="0">
                          <a:latin typeface="Cambria Math" charset="0"/>
                        </a:rPr>
                        <m:t>=</m:t>
                      </m:r>
                      <m:nary>
                        <m:naryPr>
                          <m:chr m:val="∑"/>
                          <m:ctrlPr>
                            <a:rPr lang="en-U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nary>
                            <m:naryPr>
                              <m:chr m:val="∑"/>
                              <m:ctrlPr>
                                <a:rPr lang="en-US" i="1" smtClean="0">
                                  <a:latin typeface="Cambria Math"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𝑛</m:t>
                              </m:r>
                            </m:sup>
                            <m:e>
                              <m:r>
                                <a:rPr lang="en-US" b="0" i="1" smtClean="0">
                                  <a:latin typeface="Cambria Math" charset="0"/>
                                </a:rPr>
                                <m:t>5= </m:t>
                              </m:r>
                              <m:nary>
                                <m:naryPr>
                                  <m:chr m:val="∑"/>
                                  <m:ctrlPr>
                                    <a:rPr lang="en-US" b="0"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d>
                                    <m:dPr>
                                      <m:ctrlPr>
                                        <a:rPr lang="en-US" b="0" i="1" smtClean="0">
                                          <a:latin typeface="Cambria Math" charset="0"/>
                                        </a:rPr>
                                      </m:ctrlPr>
                                    </m:dPr>
                                    <m:e>
                                      <m:r>
                                        <a:rPr lang="en-US" b="0" i="1" smtClean="0">
                                          <a:latin typeface="Cambria Math" charset="0"/>
                                        </a:rPr>
                                        <m:t>5+5+…+5</m:t>
                                      </m:r>
                                    </m:e>
                                  </m:d>
                                  <m:r>
                                    <a:rPr lang="en-US" b="0" i="1" smtClean="0">
                                      <a:latin typeface="Cambria Math" charset="0"/>
                                    </a:rPr>
                                    <m:t>= </m:t>
                                  </m:r>
                                  <m:nary>
                                    <m:naryPr>
                                      <m:chr m:val="∑"/>
                                      <m:ctrlPr>
                                        <a:rPr lang="en-US" b="0"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r>
                                        <a:rPr lang="en-US" b="0" i="1" smtClean="0">
                                          <a:latin typeface="Cambria Math" charset="0"/>
                                        </a:rPr>
                                        <m:t>5</m:t>
                                      </m:r>
                                      <m:r>
                                        <a:rPr lang="en-US" b="0" i="1" smtClean="0">
                                          <a:latin typeface="Cambria Math" charset="0"/>
                                        </a:rPr>
                                        <m:t>𝑛</m:t>
                                      </m:r>
                                    </m:e>
                                  </m:nary>
                                </m:e>
                              </m:nary>
                            </m:e>
                          </m:nary>
                        </m:e>
                      </m:nary>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990600" y="3632077"/>
                <a:ext cx="4856586" cy="787523"/>
              </a:xfrm>
              <a:prstGeom prst="rect">
                <a:avLst/>
              </a:prstGeom>
              <a:blipFill rotWithShape="0">
                <a:blip r:embed="rId3"/>
                <a:stretch>
                  <a:fillRect b="-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90600" y="4693680"/>
                <a:ext cx="545617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charset="0"/>
                        </a:rPr>
                        <m:t>T</m:t>
                      </m:r>
                      <m:d>
                        <m:dPr>
                          <m:ctrlPr>
                            <a:rPr lang="en-US" b="0" i="1" smtClean="0">
                              <a:latin typeface="Cambria Math" charset="0"/>
                            </a:rPr>
                          </m:ctrlPr>
                        </m:dPr>
                        <m:e>
                          <m:r>
                            <a:rPr lang="en-US" b="0" i="1" smtClean="0">
                              <a:latin typeface="Cambria Math" charset="0"/>
                            </a:rPr>
                            <m:t>𝑛</m:t>
                          </m:r>
                        </m:e>
                      </m:d>
                      <m:r>
                        <a:rPr lang="en-US" b="0" i="1" smtClean="0">
                          <a:latin typeface="Cambria Math" charset="0"/>
                        </a:rPr>
                        <m:t>=</m:t>
                      </m:r>
                      <m:nary>
                        <m:naryPr>
                          <m:chr m:val="∑"/>
                          <m:ctrlPr>
                            <a:rPr lang="en-US"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r>
                            <a:rPr lang="en-US" b="0" i="1" smtClean="0">
                              <a:latin typeface="Cambria Math" charset="0"/>
                            </a:rPr>
                            <m:t>5</m:t>
                          </m:r>
                          <m:r>
                            <a:rPr lang="en-US" b="0" i="1" smtClean="0">
                              <a:latin typeface="Cambria Math" charset="0"/>
                            </a:rPr>
                            <m:t>𝑛</m:t>
                          </m:r>
                          <m:r>
                            <a:rPr lang="en-US" b="0" i="1" smtClean="0">
                              <a:latin typeface="Cambria Math" charset="0"/>
                            </a:rPr>
                            <m:t>=</m:t>
                          </m:r>
                          <m:d>
                            <m:dPr>
                              <m:ctrlPr>
                                <a:rPr lang="en-US" b="0" i="1" smtClean="0">
                                  <a:latin typeface="Cambria Math" charset="0"/>
                                </a:rPr>
                              </m:ctrlPr>
                            </m:dPr>
                            <m:e>
                              <m:r>
                                <a:rPr lang="en-US" b="0" i="1" smtClean="0">
                                  <a:latin typeface="Cambria Math" charset="0"/>
                                </a:rPr>
                                <m:t>5</m:t>
                              </m:r>
                              <m:r>
                                <a:rPr lang="en-US" b="0" i="1" smtClean="0">
                                  <a:latin typeface="Cambria Math" charset="0"/>
                                </a:rPr>
                                <m:t>𝑛</m:t>
                              </m:r>
                              <m:r>
                                <a:rPr lang="en-US" b="0" i="1" smtClean="0">
                                  <a:latin typeface="Cambria Math" charset="0"/>
                                </a:rPr>
                                <m:t>+5</m:t>
                              </m:r>
                              <m:r>
                                <a:rPr lang="en-US" b="0" i="1" smtClean="0">
                                  <a:latin typeface="Cambria Math" charset="0"/>
                                </a:rPr>
                                <m:t>𝑛</m:t>
                              </m:r>
                              <m:r>
                                <a:rPr lang="en-US" b="0" i="1" smtClean="0">
                                  <a:latin typeface="Cambria Math" charset="0"/>
                                </a:rPr>
                                <m:t>+ …+5</m:t>
                              </m:r>
                              <m:r>
                                <a:rPr lang="en-US" b="0" i="1" smtClean="0">
                                  <a:latin typeface="Cambria Math" charset="0"/>
                                </a:rPr>
                                <m:t>𝑛</m:t>
                              </m:r>
                            </m:e>
                          </m:d>
                          <m:r>
                            <a:rPr lang="en-US" b="0" i="1" smtClean="0">
                              <a:latin typeface="Cambria Math" charset="0"/>
                            </a:rPr>
                            <m:t>=5</m:t>
                          </m:r>
                          <m:r>
                            <a:rPr lang="en-US" b="0" i="1" smtClean="0">
                              <a:latin typeface="Cambria Math" charset="0"/>
                            </a:rPr>
                            <m:t>𝑛</m:t>
                          </m:r>
                          <m:r>
                            <a:rPr lang="en-US" b="0" i="1" smtClean="0">
                              <a:latin typeface="Cambria Math" charset="0"/>
                            </a:rPr>
                            <m:t> ∗</m:t>
                          </m:r>
                          <m:r>
                            <a:rPr lang="en-US" b="0" i="1" smtClean="0">
                              <a:latin typeface="Cambria Math" charset="0"/>
                            </a:rPr>
                            <m:t>𝑛</m:t>
                          </m:r>
                          <m:r>
                            <a:rPr lang="en-US" b="0" i="1" smtClean="0">
                              <a:latin typeface="Cambria Math" charset="0"/>
                            </a:rPr>
                            <m:t>= </m:t>
                          </m:r>
                          <m:sSup>
                            <m:sSupPr>
                              <m:ctrlPr>
                                <a:rPr lang="en-US" b="0" i="1" smtClean="0">
                                  <a:latin typeface="Cambria Math" charset="0"/>
                                </a:rPr>
                              </m:ctrlPr>
                            </m:sSupPr>
                            <m:e>
                              <m:r>
                                <a:rPr lang="en-US" b="0" i="1" smtClean="0">
                                  <a:latin typeface="Cambria Math" charset="0"/>
                                </a:rPr>
                                <m:t>5</m:t>
                              </m:r>
                              <m:r>
                                <a:rPr lang="en-US" b="0" i="1" smtClean="0">
                                  <a:latin typeface="Cambria Math" charset="0"/>
                                </a:rPr>
                                <m:t>𝑛</m:t>
                              </m:r>
                            </m:e>
                            <m:sup>
                              <m:r>
                                <a:rPr lang="en-US" b="0" i="1" smtClean="0">
                                  <a:latin typeface="Cambria Math" charset="0"/>
                                </a:rPr>
                                <m:t>2</m:t>
                              </m:r>
                            </m:sup>
                          </m:sSup>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990600" y="4693680"/>
                <a:ext cx="5456174" cy="756233"/>
              </a:xfrm>
              <a:prstGeom prst="rect">
                <a:avLst/>
              </a:prstGeom>
              <a:blipFill rotWithShape="0">
                <a:blip r:embed="rId4"/>
                <a:stretch>
                  <a:fillRect b="-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90600" y="5881300"/>
                <a:ext cx="1247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charset="0"/>
                        </a:rPr>
                        <m:t>T</m:t>
                      </m:r>
                      <m:d>
                        <m:dPr>
                          <m:ctrlPr>
                            <a:rPr lang="en-US" b="0" i="1" smtClean="0">
                              <a:latin typeface="Cambria Math" charset="0"/>
                            </a:rPr>
                          </m:ctrlPr>
                        </m:dPr>
                        <m:e>
                          <m:r>
                            <a:rPr lang="en-US" b="0" i="1" smtClean="0">
                              <a:latin typeface="Cambria Math" charset="0"/>
                            </a:rPr>
                            <m:t>𝑛</m:t>
                          </m:r>
                        </m:e>
                      </m:d>
                      <m:r>
                        <a:rPr lang="en-US" b="0" i="1" smtClean="0">
                          <a:latin typeface="Cambria Math" charset="0"/>
                        </a:rPr>
                        <m:t>= </m:t>
                      </m:r>
                      <m:sSup>
                        <m:sSupPr>
                          <m:ctrlPr>
                            <a:rPr lang="en-US" b="0" i="1" smtClean="0">
                              <a:latin typeface="Cambria Math" charset="0"/>
                            </a:rPr>
                          </m:ctrlPr>
                        </m:sSupPr>
                        <m:e>
                          <m:r>
                            <a:rPr lang="en-US" b="0" i="1" smtClean="0">
                              <a:latin typeface="Cambria Math" charset="0"/>
                            </a:rPr>
                            <m:t>5</m:t>
                          </m:r>
                          <m:r>
                            <a:rPr lang="en-US" b="0" i="1" smtClean="0">
                              <a:latin typeface="Cambria Math" charset="0"/>
                            </a:rPr>
                            <m:t>𝑛</m:t>
                          </m:r>
                        </m:e>
                        <m:sup>
                          <m:r>
                            <a:rPr lang="en-US" b="0" i="1" smtClean="0">
                              <a:latin typeface="Cambria Math" charset="0"/>
                            </a:rPr>
                            <m:t>2</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90600" y="5881300"/>
                <a:ext cx="1247842" cy="276999"/>
              </a:xfrm>
              <a:prstGeom prst="rect">
                <a:avLst/>
              </a:prstGeom>
              <a:blipFill rotWithShape="0">
                <a:blip r:embed="rId5"/>
                <a:stretch>
                  <a:fillRect l="-3431" t="-146667" r="-1471" b="-180000"/>
                </a:stretch>
              </a:blipFill>
            </p:spPr>
            <p:txBody>
              <a:bodyPr/>
              <a:lstStyle/>
              <a:p>
                <a:r>
                  <a:rPr lang="en-US">
                    <a:noFill/>
                  </a:rPr>
                  <a:t> </a:t>
                </a:r>
              </a:p>
            </p:txBody>
          </p:sp>
        </mc:Fallback>
      </mc:AlternateContent>
    </p:spTree>
    <p:extLst>
      <p:ext uri="{BB962C8B-B14F-4D97-AF65-F5344CB8AC3E}">
        <p14:creationId xmlns:p14="http://schemas.microsoft.com/office/powerpoint/2010/main" val="116790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Orders of growth</a:t>
            </a:r>
          </a:p>
        </p:txBody>
      </p:sp>
      <p:sp>
        <p:nvSpPr>
          <p:cNvPr id="3" name="Text Placeholder 2"/>
          <p:cNvSpPr>
            <a:spLocks noGrp="1"/>
          </p:cNvSpPr>
          <p:nvPr>
            <p:ph type="body" idx="1"/>
          </p:nvPr>
        </p:nvSpPr>
        <p:spPr/>
        <p:txBody>
          <a:bodyPr/>
          <a:lstStyle/>
          <a:p>
            <a:r>
              <a:rPr lang="en-US" dirty="0"/>
              <a:t>Big-oh, Runtime Analysis</a:t>
            </a:r>
          </a:p>
          <a:p>
            <a:endParaRPr lang="en-US" dirty="0"/>
          </a:p>
        </p:txBody>
      </p:sp>
    </p:spTree>
    <p:extLst>
      <p:ext uri="{BB962C8B-B14F-4D97-AF65-F5344CB8AC3E}">
        <p14:creationId xmlns:p14="http://schemas.microsoft.com/office/powerpoint/2010/main" val="2891396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Orders of growth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Different algorithms often exhibit similar behaviors or work done</a:t>
                </a:r>
              </a:p>
              <a:p>
                <a:r>
                  <a:rPr lang="en-US" dirty="0"/>
                  <a:t>Is there a large difference between the following runtime functions?</a:t>
                </a:r>
              </a:p>
              <a:p>
                <a:pPr lvl="1"/>
                <a14:m>
                  <m:oMath xmlns:m="http://schemas.openxmlformats.org/officeDocument/2006/math">
                    <m:r>
                      <a:rPr lang="en-US" b="0" i="1" smtClean="0">
                        <a:latin typeface="Cambria Math" charset="0"/>
                      </a:rPr>
                      <m:t>𝑇</m:t>
                    </m:r>
                    <m:d>
                      <m:dPr>
                        <m:ctrlPr>
                          <a:rPr lang="en-US" b="0" i="1" smtClean="0">
                            <a:latin typeface="Cambria Math" charset="0"/>
                          </a:rPr>
                        </m:ctrlPr>
                      </m:dPr>
                      <m:e>
                        <m:r>
                          <a:rPr lang="en-US" b="0" i="1" smtClean="0">
                            <a:latin typeface="Cambria Math" charset="0"/>
                          </a:rPr>
                          <m:t>𝑛</m:t>
                        </m:r>
                      </m:e>
                    </m:d>
                    <m:r>
                      <a:rPr lang="en-US" b="0" i="1" smtClean="0">
                        <a:latin typeface="Cambria Math" charset="0"/>
                      </a:rPr>
                      <m:t>=5</m:t>
                    </m:r>
                    <m:r>
                      <a:rPr lang="en-US" b="0" i="1" smtClean="0">
                        <a:latin typeface="Cambria Math" charset="0"/>
                      </a:rPr>
                      <m:t>𝑛</m:t>
                    </m:r>
                    <m:r>
                      <a:rPr lang="en-US" b="0" i="1" smtClean="0">
                        <a:latin typeface="Cambria Math" charset="0"/>
                      </a:rPr>
                      <m:t>+2</m:t>
                    </m:r>
                    <m:r>
                      <a:rPr lang="en-US" b="0" i="0" smtClean="0">
                        <a:latin typeface="Cambria Math" charset="0"/>
                      </a:rPr>
                      <m:t>,   </m:t>
                    </m:r>
                    <m:r>
                      <a:rPr lang="en-US" b="0" i="1" smtClean="0">
                        <a:latin typeface="Cambria Math" charset="0"/>
                      </a:rPr>
                      <m:t>𝑇</m:t>
                    </m:r>
                    <m:d>
                      <m:dPr>
                        <m:ctrlPr>
                          <a:rPr lang="en-US" b="0" i="1" smtClean="0">
                            <a:latin typeface="Cambria Math" charset="0"/>
                          </a:rPr>
                        </m:ctrlPr>
                      </m:dPr>
                      <m:e>
                        <m:r>
                          <a:rPr lang="en-US" b="0" i="1" smtClean="0">
                            <a:latin typeface="Cambria Math" charset="0"/>
                          </a:rPr>
                          <m:t>𝑛</m:t>
                        </m:r>
                      </m:e>
                    </m:d>
                    <m:r>
                      <a:rPr lang="en-US" b="0" i="1" smtClean="0">
                        <a:latin typeface="Cambria Math" charset="0"/>
                      </a:rPr>
                      <m:t>=5</m:t>
                    </m:r>
                    <m:r>
                      <a:rPr lang="en-US" b="0" i="1" smtClean="0">
                        <a:latin typeface="Cambria Math" charset="0"/>
                      </a:rPr>
                      <m:t>𝑛</m:t>
                    </m:r>
                    <m:r>
                      <a:rPr lang="en-US" b="0" i="1" smtClean="0">
                        <a:latin typeface="Cambria Math" charset="0"/>
                      </a:rPr>
                      <m:t>+17</m:t>
                    </m:r>
                  </m:oMath>
                </a14:m>
                <a:endParaRPr lang="en-US" dirty="0"/>
              </a:p>
              <a:p>
                <a:r>
                  <a:rPr lang="en-US" dirty="0"/>
                  <a:t>How about the following?</a:t>
                </a:r>
              </a:p>
              <a:p>
                <a:pPr lvl="1"/>
                <a14:m>
                  <m:oMath xmlns:m="http://schemas.openxmlformats.org/officeDocument/2006/math">
                    <m:r>
                      <a:rPr lang="en-US" b="0" i="1" smtClean="0">
                        <a:latin typeface="Cambria Math" charset="0"/>
                      </a:rPr>
                      <m:t>𝑇</m:t>
                    </m:r>
                    <m:d>
                      <m:dPr>
                        <m:ctrlPr>
                          <a:rPr lang="en-US" b="0" i="1" smtClean="0">
                            <a:latin typeface="Cambria Math" charset="0"/>
                          </a:rPr>
                        </m:ctrlPr>
                      </m:dPr>
                      <m:e>
                        <m:r>
                          <a:rPr lang="en-US" b="0" i="1" smtClean="0">
                            <a:latin typeface="Cambria Math" charset="0"/>
                          </a:rPr>
                          <m:t>𝑛</m:t>
                        </m:r>
                      </m:e>
                    </m:d>
                    <m:r>
                      <a:rPr lang="en-US" b="0" i="1" smtClean="0">
                        <a:latin typeface="Cambria Math" charset="0"/>
                      </a:rPr>
                      <m:t>= </m:t>
                    </m:r>
                    <m:sSup>
                      <m:sSupPr>
                        <m:ctrlPr>
                          <a:rPr lang="en-US" b="0" i="1" smtClean="0">
                            <a:latin typeface="Cambria Math" charset="0"/>
                          </a:rPr>
                        </m:ctrlPr>
                      </m:sSupPr>
                      <m:e>
                        <m:r>
                          <a:rPr lang="en-US" b="0" i="1" smtClean="0">
                            <a:latin typeface="Cambria Math" charset="0"/>
                          </a:rPr>
                          <m:t>𝑛</m:t>
                        </m:r>
                      </m:e>
                      <m:sup>
                        <m:r>
                          <a:rPr lang="en-US" b="0" i="1" smtClean="0">
                            <a:latin typeface="Cambria Math" charset="0"/>
                          </a:rPr>
                          <m:t>2</m:t>
                        </m:r>
                      </m:sup>
                    </m:sSup>
                    <m:r>
                      <a:rPr lang="en-US" b="0" i="1" smtClean="0">
                        <a:latin typeface="Cambria Math" charset="0"/>
                      </a:rPr>
                      <m:t>+10</m:t>
                    </m:r>
                    <m:r>
                      <a:rPr lang="en-US" b="0" i="0" smtClean="0">
                        <a:latin typeface="Cambria Math" charset="0"/>
                      </a:rPr>
                      <m:t>,   </m:t>
                    </m:r>
                    <m:r>
                      <a:rPr lang="en-US" b="0" i="1" smtClean="0">
                        <a:latin typeface="Cambria Math" charset="0"/>
                      </a:rPr>
                      <m:t>𝑇</m:t>
                    </m:r>
                    <m:d>
                      <m:dPr>
                        <m:ctrlPr>
                          <a:rPr lang="en-US" b="0" i="1" smtClean="0">
                            <a:latin typeface="Cambria Math" charset="0"/>
                          </a:rPr>
                        </m:ctrlPr>
                      </m:dPr>
                      <m:e>
                        <m:r>
                          <a:rPr lang="en-US" b="0" i="1" smtClean="0">
                            <a:latin typeface="Cambria Math" charset="0"/>
                          </a:rPr>
                          <m:t>𝑛</m:t>
                        </m:r>
                      </m:e>
                    </m:d>
                    <m:r>
                      <a:rPr lang="en-US" b="0" i="1" smtClean="0">
                        <a:latin typeface="Cambria Math" charset="0"/>
                      </a:rPr>
                      <m:t>= </m:t>
                    </m:r>
                    <m:sSup>
                      <m:sSupPr>
                        <m:ctrlPr>
                          <a:rPr lang="en-US" b="0" i="1" smtClean="0">
                            <a:latin typeface="Cambria Math" charset="0"/>
                          </a:rPr>
                        </m:ctrlPr>
                      </m:sSupPr>
                      <m:e>
                        <m:r>
                          <a:rPr lang="en-US" b="0" i="1" smtClean="0">
                            <a:latin typeface="Cambria Math" charset="0"/>
                          </a:rPr>
                          <m:t>𝑛</m:t>
                        </m:r>
                      </m:e>
                      <m:sup>
                        <m:r>
                          <a:rPr lang="en-US" b="0" i="1" smtClean="0">
                            <a:latin typeface="Cambria Math" charset="0"/>
                          </a:rPr>
                          <m:t>2</m:t>
                        </m:r>
                      </m:sup>
                    </m:sSup>
                    <m:r>
                      <a:rPr lang="en-US" b="0" i="1" smtClean="0">
                        <a:latin typeface="Cambria Math" charset="0"/>
                      </a:rPr>
                      <m:t>+6</m:t>
                    </m:r>
                    <m:r>
                      <a:rPr lang="en-US" b="0" i="1" smtClean="0">
                        <a:latin typeface="Cambria Math" charset="0"/>
                      </a:rPr>
                      <m:t>𝑛</m:t>
                    </m:r>
                  </m:oMath>
                </a14:m>
                <a:endParaRPr lang="en-US" b="0" dirty="0"/>
              </a:p>
              <a:p>
                <a:r>
                  <a:rPr lang="en-US" dirty="0"/>
                  <a:t>Developers can discover infinite ways to solve problems and thus we are left with endless possible runtime functions</a:t>
                </a:r>
              </a:p>
              <a:p>
                <a:r>
                  <a:rPr lang="en-US" dirty="0"/>
                  <a:t>Goal? </a:t>
                </a:r>
                <a:r>
                  <a:rPr lang="en-US" u="sng" dirty="0">
                    <a:solidFill>
                      <a:schemeClr val="bg1">
                        <a:lumMod val="65000"/>
                      </a:schemeClr>
                    </a:solidFill>
                  </a:rPr>
                  <a:t>To categorize algorithms based on similarities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1078" r="-1333"/>
                </a:stretch>
              </a:blipFill>
            </p:spPr>
            <p:txBody>
              <a:bodyPr/>
              <a:lstStyle/>
              <a:p>
                <a:r>
                  <a:rPr lang="en-US">
                    <a:noFill/>
                  </a:rPr>
                  <a:t> </a:t>
                </a:r>
              </a:p>
            </p:txBody>
          </p:sp>
        </mc:Fallback>
      </mc:AlternateContent>
    </p:spTree>
    <p:extLst>
      <p:ext uri="{BB962C8B-B14F-4D97-AF65-F5344CB8AC3E}">
        <p14:creationId xmlns:p14="http://schemas.microsoft.com/office/powerpoint/2010/main" val="109358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Orders of growth</a:t>
            </a:r>
          </a:p>
        </p:txBody>
      </p:sp>
      <p:sp>
        <p:nvSpPr>
          <p:cNvPr id="3" name="Content Placeholder 2"/>
          <p:cNvSpPr>
            <a:spLocks noGrp="1"/>
          </p:cNvSpPr>
          <p:nvPr>
            <p:ph sz="half" idx="2"/>
          </p:nvPr>
        </p:nvSpPr>
        <p:spPr/>
        <p:txBody>
          <a:bodyPr>
            <a:normAutofit/>
          </a:bodyPr>
          <a:lstStyle/>
          <a:p>
            <a:r>
              <a:rPr lang="en-US" dirty="0"/>
              <a:t>Many algorithms can be modeled using a form of the following functions</a:t>
            </a:r>
          </a:p>
          <a:p>
            <a:r>
              <a:rPr lang="en-US" dirty="0"/>
              <a:t>How do these functions differ in terms of work done?</a:t>
            </a:r>
          </a:p>
        </p:txBody>
      </p:sp>
      <mc:AlternateContent xmlns:mc="http://schemas.openxmlformats.org/markup-compatibility/2006" xmlns:a14="http://schemas.microsoft.com/office/drawing/2010/main">
        <mc:Choice Requires="a14">
          <p:sp>
            <p:nvSpPr>
              <p:cNvPr id="4" name="Content Placeholder 3"/>
              <p:cNvSpPr>
                <a:spLocks noGrp="1"/>
              </p:cNvSpPr>
              <p:nvPr>
                <p:ph sz="quarter" idx="13"/>
              </p:nvPr>
            </p:nvSpPr>
            <p:spPr/>
            <p:txBody>
              <a:bodyPr>
                <a:normAutofit lnSpcReduction="10000"/>
              </a:bodyPr>
              <a:lstStyle/>
              <a:p>
                <a14:m>
                  <m:oMath xmlns:m="http://schemas.openxmlformats.org/officeDocument/2006/math">
                    <m:r>
                      <a:rPr lang="en-US" b="0" i="1" smtClean="0">
                        <a:solidFill>
                          <a:schemeClr val="accent2"/>
                        </a:solidFill>
                        <a:latin typeface="Cambria Math"/>
                      </a:rPr>
                      <m:t>𝑐</m:t>
                    </m:r>
                  </m:oMath>
                </a14:m>
                <a:r>
                  <a:rPr lang="en-US" dirty="0"/>
                  <a:t>, constant</a:t>
                </a:r>
              </a:p>
              <a:p>
                <a14:m>
                  <m:oMath xmlns:m="http://schemas.openxmlformats.org/officeDocument/2006/math">
                    <m:r>
                      <a:rPr lang="en-US" b="0" i="1" smtClean="0">
                        <a:solidFill>
                          <a:schemeClr val="accent2"/>
                        </a:solidFill>
                        <a:latin typeface="Cambria Math"/>
                      </a:rPr>
                      <m:t>𝑙𝑜𝑔𝑛</m:t>
                    </m:r>
                  </m:oMath>
                </a14:m>
                <a:r>
                  <a:rPr lang="en-US" dirty="0"/>
                  <a:t>, logarithmic</a:t>
                </a:r>
              </a:p>
              <a:p>
                <a14:m>
                  <m:oMath xmlns:m="http://schemas.openxmlformats.org/officeDocument/2006/math">
                    <m:r>
                      <a:rPr lang="en-US" b="0" i="1" smtClean="0">
                        <a:solidFill>
                          <a:schemeClr val="accent2"/>
                        </a:solidFill>
                        <a:latin typeface="Cambria Math"/>
                      </a:rPr>
                      <m:t>𝑛</m:t>
                    </m:r>
                  </m:oMath>
                </a14:m>
                <a:r>
                  <a:rPr lang="en-US" dirty="0"/>
                  <a:t>, linear</a:t>
                </a:r>
              </a:p>
              <a:p>
                <a14:m>
                  <m:oMath xmlns:m="http://schemas.openxmlformats.org/officeDocument/2006/math">
                    <m:r>
                      <a:rPr lang="en-US" b="0" i="1" smtClean="0">
                        <a:solidFill>
                          <a:schemeClr val="accent2"/>
                        </a:solidFill>
                        <a:latin typeface="Cambria Math"/>
                      </a:rPr>
                      <m:t>𝑛𝑙𝑜𝑔𝑛</m:t>
                    </m:r>
                  </m:oMath>
                </a14:m>
                <a:r>
                  <a:rPr lang="en-US" dirty="0"/>
                  <a:t>, linearithmic</a:t>
                </a:r>
              </a:p>
              <a:p>
                <a14:m>
                  <m:oMath xmlns:m="http://schemas.openxmlformats.org/officeDocument/2006/math">
                    <m:sSup>
                      <m:sSupPr>
                        <m:ctrlPr>
                          <a:rPr lang="en-US" i="1" smtClean="0">
                            <a:solidFill>
                              <a:schemeClr val="accent2"/>
                            </a:solidFill>
                            <a:latin typeface="Cambria Math" charset="0"/>
                          </a:rPr>
                        </m:ctrlPr>
                      </m:sSupPr>
                      <m:e>
                        <m:r>
                          <a:rPr lang="en-US" b="0" i="1" smtClean="0">
                            <a:solidFill>
                              <a:schemeClr val="accent2"/>
                            </a:solidFill>
                            <a:latin typeface="Cambria Math"/>
                          </a:rPr>
                          <m:t>𝑛</m:t>
                        </m:r>
                      </m:e>
                      <m:sup>
                        <m:r>
                          <a:rPr lang="en-US" b="0" i="1" smtClean="0">
                            <a:solidFill>
                              <a:schemeClr val="accent2"/>
                            </a:solidFill>
                            <a:latin typeface="Cambria Math"/>
                          </a:rPr>
                          <m:t>2</m:t>
                        </m:r>
                      </m:sup>
                    </m:sSup>
                  </m:oMath>
                </a14:m>
                <a:r>
                  <a:rPr lang="en-US" dirty="0"/>
                  <a:t>, quadratic</a:t>
                </a:r>
              </a:p>
              <a:p>
                <a14:m>
                  <m:oMath xmlns:m="http://schemas.openxmlformats.org/officeDocument/2006/math">
                    <m:sSup>
                      <m:sSupPr>
                        <m:ctrlPr>
                          <a:rPr lang="en-US" i="1" smtClean="0">
                            <a:solidFill>
                              <a:schemeClr val="accent2"/>
                            </a:solidFill>
                            <a:latin typeface="Cambria Math" charset="0"/>
                          </a:rPr>
                        </m:ctrlPr>
                      </m:sSupPr>
                      <m:e>
                        <m:r>
                          <a:rPr lang="en-US" b="0" i="1" smtClean="0">
                            <a:solidFill>
                              <a:schemeClr val="accent2"/>
                            </a:solidFill>
                            <a:latin typeface="Cambria Math"/>
                          </a:rPr>
                          <m:t>𝑛</m:t>
                        </m:r>
                      </m:e>
                      <m:sup>
                        <m:r>
                          <a:rPr lang="en-US" b="0" i="1" smtClean="0">
                            <a:solidFill>
                              <a:schemeClr val="accent2"/>
                            </a:solidFill>
                            <a:latin typeface="Cambria Math"/>
                          </a:rPr>
                          <m:t>3</m:t>
                        </m:r>
                      </m:sup>
                    </m:sSup>
                  </m:oMath>
                </a14:m>
                <a:r>
                  <a:rPr lang="en-US" dirty="0"/>
                  <a:t>, cubic</a:t>
                </a:r>
              </a:p>
              <a:p>
                <a:r>
                  <a:rPr lang="en-US" dirty="0"/>
                  <a:t>…</a:t>
                </a:r>
              </a:p>
              <a:p>
                <a14:m>
                  <m:oMath xmlns:m="http://schemas.openxmlformats.org/officeDocument/2006/math">
                    <m:sSup>
                      <m:sSupPr>
                        <m:ctrlPr>
                          <a:rPr lang="en-US" i="1" smtClean="0">
                            <a:solidFill>
                              <a:schemeClr val="accent2"/>
                            </a:solidFill>
                            <a:latin typeface="Cambria Math" charset="0"/>
                          </a:rPr>
                        </m:ctrlPr>
                      </m:sSupPr>
                      <m:e>
                        <m:r>
                          <a:rPr lang="en-US" b="0" i="1" smtClean="0">
                            <a:solidFill>
                              <a:schemeClr val="accent2"/>
                            </a:solidFill>
                            <a:latin typeface="Cambria Math"/>
                          </a:rPr>
                          <m:t>2</m:t>
                        </m:r>
                      </m:e>
                      <m:sup>
                        <m:r>
                          <a:rPr lang="en-US" b="0" i="1" smtClean="0">
                            <a:solidFill>
                              <a:schemeClr val="accent2"/>
                            </a:solidFill>
                            <a:latin typeface="Cambria Math"/>
                          </a:rPr>
                          <m:t>𝑛</m:t>
                        </m:r>
                      </m:sup>
                    </m:sSup>
                  </m:oMath>
                </a14:m>
                <a:r>
                  <a:rPr lang="en-US" dirty="0"/>
                  <a:t>, exponential</a:t>
                </a:r>
              </a:p>
              <a:p>
                <a14:m>
                  <m:oMath xmlns:m="http://schemas.openxmlformats.org/officeDocument/2006/math">
                    <m:sSup>
                      <m:sSupPr>
                        <m:ctrlPr>
                          <a:rPr lang="en-US" i="1" smtClean="0">
                            <a:solidFill>
                              <a:schemeClr val="accent2"/>
                            </a:solidFill>
                            <a:latin typeface="Cambria Math" charset="0"/>
                          </a:rPr>
                        </m:ctrlPr>
                      </m:sSupPr>
                      <m:e>
                        <m:r>
                          <a:rPr lang="en-US" b="0" i="1" smtClean="0">
                            <a:solidFill>
                              <a:schemeClr val="accent2"/>
                            </a:solidFill>
                            <a:latin typeface="Cambria Math"/>
                          </a:rPr>
                          <m:t>3</m:t>
                        </m:r>
                      </m:e>
                      <m:sup>
                        <m:r>
                          <a:rPr lang="en-US" i="1">
                            <a:solidFill>
                              <a:schemeClr val="accent2"/>
                            </a:solidFill>
                            <a:latin typeface="Cambria Math"/>
                          </a:rPr>
                          <m:t>𝑛</m:t>
                        </m:r>
                      </m:sup>
                    </m:sSup>
                  </m:oMath>
                </a14:m>
                <a:r>
                  <a:rPr lang="en-US" dirty="0"/>
                  <a:t>, exponential</a:t>
                </a:r>
              </a:p>
              <a:p>
                <a:r>
                  <a:rPr lang="en-US" dirty="0"/>
                  <a:t>…</a:t>
                </a:r>
              </a:p>
              <a:p>
                <a14:m>
                  <m:oMath xmlns:m="http://schemas.openxmlformats.org/officeDocument/2006/math">
                    <m:r>
                      <a:rPr lang="en-US" b="0" i="1" smtClean="0">
                        <a:solidFill>
                          <a:schemeClr val="accent2"/>
                        </a:solidFill>
                        <a:latin typeface="Cambria Math"/>
                      </a:rPr>
                      <m:t>𝑛</m:t>
                    </m:r>
                    <m:r>
                      <a:rPr lang="en-US" b="0" i="1" smtClean="0">
                        <a:solidFill>
                          <a:schemeClr val="accent2"/>
                        </a:solidFill>
                        <a:latin typeface="Cambria Math"/>
                      </a:rPr>
                      <m:t>!</m:t>
                    </m:r>
                  </m:oMath>
                </a14:m>
                <a:r>
                  <a:rPr lang="en-US" dirty="0"/>
                  <a:t>, factorial</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3"/>
              </p:nvPr>
            </p:nvSpPr>
            <p:spPr>
              <a:blipFill rotWithShape="1">
                <a:blip r:embed="rId3"/>
                <a:stretch>
                  <a:fillRect l="-1961" t="-1887" b="-1213"/>
                </a:stretch>
              </a:blipFill>
            </p:spPr>
            <p:txBody>
              <a:bodyPr/>
              <a:lstStyle/>
              <a:p>
                <a:r>
                  <a:rPr lang="en-US">
                    <a:noFill/>
                  </a:rPr>
                  <a:t> </a:t>
                </a:r>
              </a:p>
            </p:txBody>
          </p:sp>
        </mc:Fallback>
      </mc:AlternateContent>
      <p:pic>
        <p:nvPicPr>
          <p:cNvPr id="1026" name="Picture 2" descr="C:\Users\jarcher\AppData\Local\Microsoft\Windows\Temporary Internet Files\Content.IE5\L8HHXHV9\Jigsaw-Puzzl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4572000"/>
            <a:ext cx="2363368" cy="187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48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Orders of growth</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052712"/>
            <a:ext cx="5483297" cy="5333999"/>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57148" y="3657600"/>
            <a:ext cx="2096151"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a:t>The height of</a:t>
            </a:r>
          </a:p>
          <a:p>
            <a:pPr algn="ctr"/>
            <a:r>
              <a:rPr lang="en-US" dirty="0"/>
              <a:t>a curve represents</a:t>
            </a:r>
          </a:p>
          <a:p>
            <a:pPr algn="ctr"/>
            <a:r>
              <a:rPr lang="en-US" dirty="0"/>
              <a:t>the work we do</a:t>
            </a:r>
          </a:p>
          <a:p>
            <a:pPr algn="ctr"/>
            <a:r>
              <a:rPr lang="en-US" dirty="0"/>
              <a:t>in an algorithm</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491" y="1052712"/>
            <a:ext cx="2178397" cy="22070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63995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Orders of growth </a:t>
            </a:r>
            <a:br>
              <a:rPr lang="en-US" dirty="0"/>
            </a:br>
            <a:endParaRPr lang="en-US" dirty="0"/>
          </a:p>
        </p:txBody>
      </p:sp>
      <p:sp>
        <p:nvSpPr>
          <p:cNvPr id="6" name="TextBox 5"/>
          <p:cNvSpPr txBox="1"/>
          <p:nvPr/>
        </p:nvSpPr>
        <p:spPr>
          <a:xfrm>
            <a:off x="257148" y="3657600"/>
            <a:ext cx="2096151"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a:t>The height of</a:t>
            </a:r>
          </a:p>
          <a:p>
            <a:pPr algn="ctr"/>
            <a:r>
              <a:rPr lang="en-US" dirty="0"/>
              <a:t>a curve represents</a:t>
            </a:r>
          </a:p>
          <a:p>
            <a:pPr algn="ctr"/>
            <a:r>
              <a:rPr lang="en-US" dirty="0"/>
              <a:t>the work we do</a:t>
            </a:r>
          </a:p>
          <a:p>
            <a:pPr algn="ctr"/>
            <a:r>
              <a:rPr lang="en-US" dirty="0"/>
              <a:t>in an algorithm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5590036" cy="528452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491" y="1052712"/>
            <a:ext cx="2178397" cy="22070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41159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Orders of growth </a:t>
            </a:r>
            <a:br>
              <a:rPr lang="en-US" dirty="0"/>
            </a:br>
            <a:endParaRPr lang="en-US" dirty="0"/>
          </a:p>
        </p:txBody>
      </p:sp>
      <p:sp>
        <p:nvSpPr>
          <p:cNvPr id="6" name="TextBox 5"/>
          <p:cNvSpPr txBox="1"/>
          <p:nvPr/>
        </p:nvSpPr>
        <p:spPr>
          <a:xfrm>
            <a:off x="257148" y="3657600"/>
            <a:ext cx="2096151"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a:t>The height of</a:t>
            </a:r>
          </a:p>
          <a:p>
            <a:pPr algn="ctr"/>
            <a:r>
              <a:rPr lang="en-US" dirty="0"/>
              <a:t>a curve represents</a:t>
            </a:r>
          </a:p>
          <a:p>
            <a:pPr algn="ctr"/>
            <a:r>
              <a:rPr lang="en-US" dirty="0"/>
              <a:t>the work we do</a:t>
            </a:r>
          </a:p>
          <a:p>
            <a:pPr algn="ctr"/>
            <a:r>
              <a:rPr lang="en-US" dirty="0"/>
              <a:t>in an algorithm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552" y="990600"/>
            <a:ext cx="5879987" cy="527435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491" y="1052712"/>
            <a:ext cx="2178397" cy="22070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57153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Orders of growth </a:t>
            </a:r>
            <a:br>
              <a:rPr lang="en-US" dirty="0"/>
            </a:br>
            <a:endParaRPr lang="en-US" dirty="0"/>
          </a:p>
        </p:txBody>
      </p:sp>
      <p:sp>
        <p:nvSpPr>
          <p:cNvPr id="6" name="TextBox 5"/>
          <p:cNvSpPr txBox="1"/>
          <p:nvPr/>
        </p:nvSpPr>
        <p:spPr>
          <a:xfrm>
            <a:off x="257148" y="3657600"/>
            <a:ext cx="2096151"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dirty="0"/>
              <a:t>The height of</a:t>
            </a:r>
          </a:p>
          <a:p>
            <a:pPr algn="ctr"/>
            <a:r>
              <a:rPr lang="en-US" dirty="0"/>
              <a:t>a curve represents</a:t>
            </a:r>
          </a:p>
          <a:p>
            <a:pPr algn="ctr"/>
            <a:r>
              <a:rPr lang="en-US" dirty="0"/>
              <a:t>the work we do</a:t>
            </a:r>
          </a:p>
          <a:p>
            <a:pPr algn="ctr"/>
            <a:r>
              <a:rPr lang="en-US" dirty="0"/>
              <a:t>in an algorithm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990600"/>
            <a:ext cx="5500050" cy="519098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491" y="1052712"/>
            <a:ext cx="2178397" cy="22070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7832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observations</a:t>
            </a:r>
          </a:p>
        </p:txBody>
      </p:sp>
      <p:sp>
        <p:nvSpPr>
          <p:cNvPr id="3" name="Content Placeholder 2"/>
          <p:cNvSpPr>
            <a:spLocks noGrp="1"/>
          </p:cNvSpPr>
          <p:nvPr>
            <p:ph sz="half" idx="2"/>
          </p:nvPr>
        </p:nvSpPr>
        <p:spPr/>
        <p:txBody>
          <a:bodyPr>
            <a:normAutofit fontScale="92500"/>
          </a:bodyPr>
          <a:lstStyle/>
          <a:p>
            <a:r>
              <a:rPr lang="en-US" dirty="0"/>
              <a:t>We only care about work done on very large inputs </a:t>
            </a:r>
          </a:p>
          <a:p>
            <a:pPr lvl="1"/>
            <a:r>
              <a:rPr lang="en-US" dirty="0" err="1"/>
              <a:t>ie</a:t>
            </a:r>
            <a:r>
              <a:rPr lang="en-US" dirty="0"/>
              <a:t>. sizes of 1,000,000+</a:t>
            </a:r>
          </a:p>
          <a:p>
            <a:r>
              <a:rPr lang="en-US" dirty="0"/>
              <a:t>Most of the order of growth functions differentiate themselves given these inputs</a:t>
            </a:r>
          </a:p>
          <a:p>
            <a:r>
              <a:rPr lang="en-US" dirty="0"/>
              <a:t>We are always pessimistic about work done for any input</a:t>
            </a:r>
          </a:p>
          <a:p>
            <a:pPr lvl="1"/>
            <a:r>
              <a:rPr lang="en-US" dirty="0"/>
              <a:t>We always assume we do the maximum possible work </a:t>
            </a:r>
          </a:p>
          <a:p>
            <a:endParaRPr lang="en-US" dirty="0"/>
          </a:p>
        </p:txBody>
      </p:sp>
      <p:sp>
        <p:nvSpPr>
          <p:cNvPr id="4" name="Content Placeholder 3"/>
          <p:cNvSpPr>
            <a:spLocks noGrp="1"/>
          </p:cNvSpPr>
          <p:nvPr>
            <p:ph sz="quarter" idx="13"/>
          </p:nvPr>
        </p:nvSpPr>
        <p:spPr/>
        <p:txBody>
          <a:bodyPr/>
          <a:lstStyle/>
          <a:p>
            <a:r>
              <a:rPr lang="en-US" dirty="0"/>
              <a:t>The difference between algorithms for small inputs is largely meaningless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3352800"/>
            <a:ext cx="3044897" cy="2961991"/>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a:off x="457200" y="5791200"/>
            <a:ext cx="914400" cy="838200"/>
          </a:xfrm>
          <a:prstGeom prst="ellipse">
            <a:avLst/>
          </a:prstGeom>
          <a:solidFill>
            <a:srgbClr val="6076B4">
              <a:alpha val="27059"/>
            </a:srgbClr>
          </a:solidFill>
          <a:ln>
            <a:solidFill>
              <a:srgbClr val="445583">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49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838200"/>
          </a:xfrm>
        </p:spPr>
        <p:txBody>
          <a:bodyPr/>
          <a:lstStyle/>
          <a:p>
            <a:r>
              <a:rPr lang="en-US" dirty="0"/>
              <a:t>Group problems</a:t>
            </a:r>
          </a:p>
        </p:txBody>
      </p:sp>
      <p:sp>
        <p:nvSpPr>
          <p:cNvPr id="5" name="TextBox 4"/>
          <p:cNvSpPr txBox="1"/>
          <p:nvPr/>
        </p:nvSpPr>
        <p:spPr>
          <a:xfrm>
            <a:off x="683343" y="1143000"/>
            <a:ext cx="6403257" cy="138499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“A peasant finds himself on a riverbank with a wolf, a goat and a head of cabbage. He needs to transport all three to the other side of the river in his boat. However, the boat has room for only the peasant himself and one other item (either the wolf, the goat, or the cabbage). In his absence, the wolf would eat the goat, and the goat would eat the cabbage. Solve this problem for the peasant or prove it has no solution.”</a:t>
            </a:r>
          </a:p>
        </p:txBody>
      </p:sp>
      <p:sp>
        <p:nvSpPr>
          <p:cNvPr id="6" name="TextBox 5"/>
          <p:cNvSpPr txBox="1"/>
          <p:nvPr/>
        </p:nvSpPr>
        <p:spPr>
          <a:xfrm>
            <a:off x="695633" y="3581400"/>
            <a:ext cx="6327057" cy="246221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“There are four people who want to cross a bridge; they all begin on the same side. You have 17 minutes to get them all across to the other side. It is night, and they have on flashlight. A maximum of two people can cross the bridge at one time. Any party that crosses, either one or two people, must have the flashlight with them. The flashlight must be walked back and forth; it cannot be thrown, for example. Person 1 takes 1 minute to cross the bridge, person 2 takes 2 minutes, person 3 takes 5 minutes and person 4 takes 10 minutes. A pair must walk together at the rate of the slower person’s pace. For example, if person 1 and person 4 walk across first, 10 minutes have elapsed when they get to the other side of the bridge. If person 4 returns the flashlight, a total of 20 minutes have passed and you have failed the mission.”</a:t>
            </a:r>
          </a:p>
        </p:txBody>
      </p:sp>
      <p:pic>
        <p:nvPicPr>
          <p:cNvPr id="3076" name="Picture 4" descr="C:\Users\jarcher\AppData\Local\Microsoft\Windows\Temporary Internet Files\Content.IE5\SYDGGIAR\JPortugall-old-bridg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5385353"/>
            <a:ext cx="2594127" cy="1316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73809" y="1732541"/>
            <a:ext cx="1590908" cy="15909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9016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Cut-off for efficiency</a:t>
            </a:r>
          </a:p>
        </p:txBody>
      </p:sp>
      <p:sp>
        <p:nvSpPr>
          <p:cNvPr id="3" name="Content Placeholder 2"/>
          <p:cNvSpPr>
            <a:spLocks noGrp="1"/>
          </p:cNvSpPr>
          <p:nvPr>
            <p:ph sz="half" idx="2"/>
          </p:nvPr>
        </p:nvSpPr>
        <p:spPr/>
        <p:txBody>
          <a:bodyPr/>
          <a:lstStyle/>
          <a:p>
            <a:r>
              <a:rPr lang="en-US" dirty="0"/>
              <a:t>How do we deal with programs that fall below the cut-off?</a:t>
            </a:r>
          </a:p>
          <a:p>
            <a:pPr lvl="1"/>
            <a:r>
              <a:rPr lang="en-US" dirty="0"/>
              <a:t>Limit our input size (</a:t>
            </a:r>
            <a:r>
              <a:rPr lang="en-US" dirty="0">
                <a:solidFill>
                  <a:schemeClr val="bg1">
                    <a:lumMod val="75000"/>
                  </a:schemeClr>
                </a:solidFill>
              </a:rPr>
              <a:t>if possible</a:t>
            </a:r>
            <a:r>
              <a:rPr lang="en-US" dirty="0"/>
              <a:t>)</a:t>
            </a:r>
          </a:p>
          <a:p>
            <a:pPr lvl="1"/>
            <a:r>
              <a:rPr lang="en-US" dirty="0"/>
              <a:t>Use another algorithm (</a:t>
            </a:r>
            <a:r>
              <a:rPr lang="en-US" dirty="0">
                <a:solidFill>
                  <a:schemeClr val="bg1">
                    <a:lumMod val="75000"/>
                  </a:schemeClr>
                </a:solidFill>
              </a:rPr>
              <a:t>if available</a:t>
            </a:r>
            <a:r>
              <a:rPr lang="en-US" dirty="0"/>
              <a:t>)</a:t>
            </a:r>
          </a:p>
          <a:p>
            <a:pPr lvl="1"/>
            <a:r>
              <a:rPr lang="en-US" dirty="0"/>
              <a:t>Use approximation algorithm (</a:t>
            </a:r>
            <a:r>
              <a:rPr lang="en-US" dirty="0">
                <a:solidFill>
                  <a:schemeClr val="bg1">
                    <a:lumMod val="75000"/>
                  </a:schemeClr>
                </a:solidFill>
              </a:rPr>
              <a:t>with imperfect results</a:t>
            </a:r>
            <a:r>
              <a:rPr lang="en-US" dirty="0"/>
              <a:t>)</a:t>
            </a:r>
          </a:p>
          <a:p>
            <a:pPr lvl="1"/>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quarter" idx="13"/>
              </p:nvPr>
            </p:nvSpPr>
            <p:spPr/>
            <p:txBody>
              <a:bodyPr>
                <a:normAutofit lnSpcReduction="10000"/>
              </a:bodyPr>
              <a:lstStyle/>
              <a:p>
                <a14:m>
                  <m:oMath xmlns:m="http://schemas.openxmlformats.org/officeDocument/2006/math">
                    <m:r>
                      <a:rPr lang="en-US" b="0" i="1" smtClean="0">
                        <a:solidFill>
                          <a:schemeClr val="accent2"/>
                        </a:solidFill>
                        <a:latin typeface="Cambria Math"/>
                      </a:rPr>
                      <m:t>𝑐</m:t>
                    </m:r>
                  </m:oMath>
                </a14:m>
                <a:r>
                  <a:rPr lang="en-US" dirty="0"/>
                  <a:t>, constant</a:t>
                </a:r>
              </a:p>
              <a:p>
                <a14:m>
                  <m:oMath xmlns:m="http://schemas.openxmlformats.org/officeDocument/2006/math">
                    <m:r>
                      <a:rPr lang="en-US" b="0" i="1" smtClean="0">
                        <a:solidFill>
                          <a:schemeClr val="accent2"/>
                        </a:solidFill>
                        <a:latin typeface="Cambria Math"/>
                      </a:rPr>
                      <m:t>𝑙𝑜𝑔𝑛</m:t>
                    </m:r>
                  </m:oMath>
                </a14:m>
                <a:r>
                  <a:rPr lang="en-US" dirty="0"/>
                  <a:t>, logarithmic</a:t>
                </a:r>
              </a:p>
              <a:p>
                <a14:m>
                  <m:oMath xmlns:m="http://schemas.openxmlformats.org/officeDocument/2006/math">
                    <m:r>
                      <a:rPr lang="en-US" b="0" i="1" smtClean="0">
                        <a:solidFill>
                          <a:schemeClr val="accent2"/>
                        </a:solidFill>
                        <a:latin typeface="Cambria Math"/>
                      </a:rPr>
                      <m:t>𝑛</m:t>
                    </m:r>
                  </m:oMath>
                </a14:m>
                <a:r>
                  <a:rPr lang="en-US" dirty="0"/>
                  <a:t>, linear</a:t>
                </a:r>
              </a:p>
              <a:p>
                <a14:m>
                  <m:oMath xmlns:m="http://schemas.openxmlformats.org/officeDocument/2006/math">
                    <m:r>
                      <a:rPr lang="en-US" b="0" i="1" smtClean="0">
                        <a:solidFill>
                          <a:schemeClr val="accent2"/>
                        </a:solidFill>
                        <a:latin typeface="Cambria Math"/>
                      </a:rPr>
                      <m:t>𝑛𝑙𝑜𝑔𝑛</m:t>
                    </m:r>
                  </m:oMath>
                </a14:m>
                <a:r>
                  <a:rPr lang="en-US" dirty="0"/>
                  <a:t>, linearithmic</a:t>
                </a:r>
              </a:p>
              <a:p>
                <a14:m>
                  <m:oMath xmlns:m="http://schemas.openxmlformats.org/officeDocument/2006/math">
                    <m:sSup>
                      <m:sSupPr>
                        <m:ctrlPr>
                          <a:rPr lang="en-US" i="1" smtClean="0">
                            <a:solidFill>
                              <a:schemeClr val="accent2"/>
                            </a:solidFill>
                            <a:latin typeface="Cambria Math" charset="0"/>
                          </a:rPr>
                        </m:ctrlPr>
                      </m:sSupPr>
                      <m:e>
                        <m:r>
                          <a:rPr lang="en-US" b="0" i="1" smtClean="0">
                            <a:solidFill>
                              <a:schemeClr val="accent2"/>
                            </a:solidFill>
                            <a:latin typeface="Cambria Math"/>
                          </a:rPr>
                          <m:t>𝑛</m:t>
                        </m:r>
                      </m:e>
                      <m:sup>
                        <m:r>
                          <a:rPr lang="en-US" b="0" i="1" smtClean="0">
                            <a:solidFill>
                              <a:schemeClr val="accent2"/>
                            </a:solidFill>
                            <a:latin typeface="Cambria Math"/>
                          </a:rPr>
                          <m:t>2</m:t>
                        </m:r>
                      </m:sup>
                    </m:sSup>
                  </m:oMath>
                </a14:m>
                <a:r>
                  <a:rPr lang="en-US" dirty="0"/>
                  <a:t>, quadratic</a:t>
                </a:r>
              </a:p>
              <a:p>
                <a14:m>
                  <m:oMath xmlns:m="http://schemas.openxmlformats.org/officeDocument/2006/math">
                    <m:sSup>
                      <m:sSupPr>
                        <m:ctrlPr>
                          <a:rPr lang="en-US" i="1" smtClean="0">
                            <a:solidFill>
                              <a:schemeClr val="accent2"/>
                            </a:solidFill>
                            <a:latin typeface="Cambria Math" charset="0"/>
                          </a:rPr>
                        </m:ctrlPr>
                      </m:sSupPr>
                      <m:e>
                        <m:r>
                          <a:rPr lang="en-US" b="0" i="1" smtClean="0">
                            <a:solidFill>
                              <a:schemeClr val="accent2"/>
                            </a:solidFill>
                            <a:latin typeface="Cambria Math"/>
                          </a:rPr>
                          <m:t>𝑛</m:t>
                        </m:r>
                      </m:e>
                      <m:sup>
                        <m:r>
                          <a:rPr lang="en-US" b="0" i="1" smtClean="0">
                            <a:solidFill>
                              <a:schemeClr val="accent2"/>
                            </a:solidFill>
                            <a:latin typeface="Cambria Math"/>
                          </a:rPr>
                          <m:t>3</m:t>
                        </m:r>
                      </m:sup>
                    </m:sSup>
                  </m:oMath>
                </a14:m>
                <a:r>
                  <a:rPr lang="en-US" dirty="0"/>
                  <a:t>, cubic</a:t>
                </a:r>
              </a:p>
              <a:p>
                <a:r>
                  <a:rPr lang="en-US" dirty="0"/>
                  <a:t>…</a:t>
                </a:r>
              </a:p>
              <a:p>
                <a14:m>
                  <m:oMath xmlns:m="http://schemas.openxmlformats.org/officeDocument/2006/math">
                    <m:sSup>
                      <m:sSupPr>
                        <m:ctrlPr>
                          <a:rPr lang="en-US" i="1" smtClean="0">
                            <a:solidFill>
                              <a:schemeClr val="accent2"/>
                            </a:solidFill>
                            <a:latin typeface="Cambria Math" charset="0"/>
                          </a:rPr>
                        </m:ctrlPr>
                      </m:sSupPr>
                      <m:e>
                        <m:r>
                          <a:rPr lang="en-US" b="0" i="1" smtClean="0">
                            <a:solidFill>
                              <a:schemeClr val="accent2"/>
                            </a:solidFill>
                            <a:latin typeface="Cambria Math"/>
                          </a:rPr>
                          <m:t>2</m:t>
                        </m:r>
                      </m:e>
                      <m:sup>
                        <m:r>
                          <a:rPr lang="en-US" b="0" i="1" smtClean="0">
                            <a:solidFill>
                              <a:schemeClr val="accent2"/>
                            </a:solidFill>
                            <a:latin typeface="Cambria Math"/>
                          </a:rPr>
                          <m:t>𝑛</m:t>
                        </m:r>
                      </m:sup>
                    </m:sSup>
                  </m:oMath>
                </a14:m>
                <a:r>
                  <a:rPr lang="en-US" dirty="0"/>
                  <a:t>, exponential</a:t>
                </a:r>
              </a:p>
              <a:p>
                <a14:m>
                  <m:oMath xmlns:m="http://schemas.openxmlformats.org/officeDocument/2006/math">
                    <m:sSup>
                      <m:sSupPr>
                        <m:ctrlPr>
                          <a:rPr lang="en-US" i="1" smtClean="0">
                            <a:solidFill>
                              <a:schemeClr val="accent2"/>
                            </a:solidFill>
                            <a:latin typeface="Cambria Math" charset="0"/>
                          </a:rPr>
                        </m:ctrlPr>
                      </m:sSupPr>
                      <m:e>
                        <m:r>
                          <a:rPr lang="en-US" b="0" i="1" smtClean="0">
                            <a:solidFill>
                              <a:schemeClr val="accent2"/>
                            </a:solidFill>
                            <a:latin typeface="Cambria Math"/>
                          </a:rPr>
                          <m:t>3</m:t>
                        </m:r>
                      </m:e>
                      <m:sup>
                        <m:r>
                          <a:rPr lang="en-US" i="1">
                            <a:solidFill>
                              <a:schemeClr val="accent2"/>
                            </a:solidFill>
                            <a:latin typeface="Cambria Math"/>
                          </a:rPr>
                          <m:t>𝑛</m:t>
                        </m:r>
                      </m:sup>
                    </m:sSup>
                  </m:oMath>
                </a14:m>
                <a:r>
                  <a:rPr lang="en-US" dirty="0"/>
                  <a:t>, exponential</a:t>
                </a:r>
              </a:p>
              <a:p>
                <a:r>
                  <a:rPr lang="en-US" dirty="0"/>
                  <a:t>…</a:t>
                </a:r>
              </a:p>
              <a:p>
                <a14:m>
                  <m:oMath xmlns:m="http://schemas.openxmlformats.org/officeDocument/2006/math">
                    <m:r>
                      <a:rPr lang="en-US" b="0" i="1" smtClean="0">
                        <a:solidFill>
                          <a:schemeClr val="accent2"/>
                        </a:solidFill>
                        <a:latin typeface="Cambria Math"/>
                      </a:rPr>
                      <m:t>𝑛</m:t>
                    </m:r>
                    <m:r>
                      <a:rPr lang="en-US" b="0" i="1" smtClean="0">
                        <a:solidFill>
                          <a:schemeClr val="accent2"/>
                        </a:solidFill>
                        <a:latin typeface="Cambria Math"/>
                      </a:rPr>
                      <m:t>!</m:t>
                    </m:r>
                  </m:oMath>
                </a14:m>
                <a:r>
                  <a:rPr lang="en-US" dirty="0"/>
                  <a:t>, factorial</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3"/>
              </p:nvPr>
            </p:nvSpPr>
            <p:spPr>
              <a:blipFill rotWithShape="1">
                <a:blip r:embed="rId2"/>
                <a:stretch>
                  <a:fillRect l="-1961" t="-1887" b="-1213"/>
                </a:stretch>
              </a:blipFill>
            </p:spPr>
            <p:txBody>
              <a:bodyPr/>
              <a:lstStyle/>
              <a:p>
                <a:r>
                  <a:rPr lang="en-US">
                    <a:noFill/>
                  </a:rPr>
                  <a:t> </a:t>
                </a:r>
              </a:p>
            </p:txBody>
          </p:sp>
        </mc:Fallback>
      </mc:AlternateContent>
      <p:pic>
        <p:nvPicPr>
          <p:cNvPr id="1026" name="Picture 2" descr="C:\Users\jarcher\AppData\Local\Microsoft\Windows\Temporary Internet Files\Content.IE5\L8HHXHV9\Jigsaw-Puzzl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4572000"/>
            <a:ext cx="2363368" cy="18700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04800" y="3200400"/>
            <a:ext cx="3657600" cy="0"/>
          </a:xfrm>
          <a:prstGeom prst="line">
            <a:avLst/>
          </a:prstGeom>
          <a:ln w="22225">
            <a:solidFill>
              <a:srgbClr val="5C72B2">
                <a:alpha val="67059"/>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962400" y="2819400"/>
            <a:ext cx="0" cy="762000"/>
          </a:xfrm>
          <a:prstGeom prst="straightConnector1">
            <a:avLst/>
          </a:prstGeom>
          <a:ln w="22225">
            <a:solidFill>
              <a:srgbClr val="5C72B2">
                <a:alpha val="63137"/>
              </a:srgbClr>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70919" y="3589084"/>
            <a:ext cx="982961" cy="307777"/>
          </a:xfrm>
          <a:prstGeom prst="rect">
            <a:avLst/>
          </a:prstGeom>
          <a:noFill/>
        </p:spPr>
        <p:txBody>
          <a:bodyPr wrap="none" rtlCol="0">
            <a:spAutoFit/>
          </a:bodyPr>
          <a:lstStyle/>
          <a:p>
            <a:r>
              <a:rPr lang="en-US" sz="1400" dirty="0">
                <a:solidFill>
                  <a:schemeClr val="tx2"/>
                </a:solidFill>
              </a:rPr>
              <a:t>inefficient</a:t>
            </a:r>
          </a:p>
        </p:txBody>
      </p:sp>
      <p:sp>
        <p:nvSpPr>
          <p:cNvPr id="11" name="TextBox 10"/>
          <p:cNvSpPr txBox="1"/>
          <p:nvPr/>
        </p:nvSpPr>
        <p:spPr>
          <a:xfrm>
            <a:off x="3552584" y="2521003"/>
            <a:ext cx="825867" cy="307777"/>
          </a:xfrm>
          <a:prstGeom prst="rect">
            <a:avLst/>
          </a:prstGeom>
          <a:noFill/>
        </p:spPr>
        <p:txBody>
          <a:bodyPr wrap="none" rtlCol="0">
            <a:spAutoFit/>
          </a:bodyPr>
          <a:lstStyle/>
          <a:p>
            <a:r>
              <a:rPr lang="en-US" sz="1400" dirty="0">
                <a:solidFill>
                  <a:schemeClr val="tx2"/>
                </a:solidFill>
              </a:rPr>
              <a:t>efficient</a:t>
            </a:r>
          </a:p>
        </p:txBody>
      </p:sp>
    </p:spTree>
    <p:extLst>
      <p:ext uri="{BB962C8B-B14F-4D97-AF65-F5344CB8AC3E}">
        <p14:creationId xmlns:p14="http://schemas.microsoft.com/office/powerpoint/2010/main" val="84659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Big-oh notation</a:t>
            </a:r>
            <a:endParaRPr lang="en-US" dirty="0"/>
          </a:p>
        </p:txBody>
      </p:sp>
      <p:sp>
        <p:nvSpPr>
          <p:cNvPr id="3" name="Text Placeholder 2"/>
          <p:cNvSpPr>
            <a:spLocks noGrp="1"/>
          </p:cNvSpPr>
          <p:nvPr>
            <p:ph type="body" idx="1"/>
          </p:nvPr>
        </p:nvSpPr>
        <p:spPr/>
        <p:txBody>
          <a:bodyPr/>
          <a:lstStyle/>
          <a:p>
            <a:r>
              <a:rPr lang="en-US" dirty="0"/>
              <a:t>Big-oh, Runtime Analysis</a:t>
            </a:r>
          </a:p>
        </p:txBody>
      </p:sp>
    </p:spTree>
    <p:extLst>
      <p:ext uri="{BB962C8B-B14F-4D97-AF65-F5344CB8AC3E}">
        <p14:creationId xmlns:p14="http://schemas.microsoft.com/office/powerpoint/2010/main" val="13500446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Tilde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perform several simplifications to categorize algorithms into different orders of growth</a:t>
                </a:r>
              </a:p>
              <a:p>
                <a:r>
                  <a:rPr lang="en-US" dirty="0">
                    <a:solidFill>
                      <a:schemeClr val="accent3"/>
                    </a:solidFill>
                  </a:rPr>
                  <a:t>Tilde notation</a:t>
                </a:r>
              </a:p>
              <a:p>
                <a:pPr lvl="1"/>
                <a:r>
                  <a:rPr lang="en-US" dirty="0"/>
                  <a:t>We ignore all but dominant terms</a:t>
                </a:r>
              </a:p>
              <a:p>
                <a:r>
                  <a:rPr lang="en-US" dirty="0"/>
                  <a:t>Given runtime function </a:t>
                </a:r>
                <a14:m>
                  <m:oMath xmlns:m="http://schemas.openxmlformats.org/officeDocument/2006/math">
                    <m:r>
                      <a:rPr lang="en-US" b="0" i="1" smtClean="0">
                        <a:solidFill>
                          <a:schemeClr val="accent1"/>
                        </a:solidFill>
                        <a:latin typeface="Cambria Math" panose="02040503050406030204" pitchFamily="18" charset="0"/>
                      </a:rPr>
                      <m:t>𝑇</m:t>
                    </m:r>
                    <m:d>
                      <m:dPr>
                        <m:ctrlPr>
                          <a:rPr lang="en-US" b="0" i="1" smtClean="0">
                            <a:solidFill>
                              <a:schemeClr val="accent1"/>
                            </a:solidFill>
                            <a:latin typeface="Cambria Math" charset="0"/>
                          </a:rPr>
                        </m:ctrlPr>
                      </m:dPr>
                      <m:e>
                        <m:r>
                          <a:rPr lang="en-US" b="0" i="1" smtClean="0">
                            <a:solidFill>
                              <a:schemeClr val="accent1"/>
                            </a:solidFill>
                            <a:latin typeface="Cambria Math" panose="02040503050406030204" pitchFamily="18" charset="0"/>
                          </a:rPr>
                          <m:t>𝑛</m:t>
                        </m:r>
                      </m:e>
                    </m:d>
                    <m:r>
                      <a:rPr lang="en-US" b="0" i="1" smtClean="0">
                        <a:solidFill>
                          <a:schemeClr val="accent1"/>
                        </a:solidFill>
                        <a:latin typeface="Cambria Math" panose="02040503050406030204" pitchFamily="18" charset="0"/>
                      </a:rPr>
                      <m:t>= </m:t>
                    </m:r>
                    <m:sSup>
                      <m:sSupPr>
                        <m:ctrlPr>
                          <a:rPr lang="en-US" b="0" i="1" smtClean="0">
                            <a:solidFill>
                              <a:schemeClr val="accent1"/>
                            </a:solidFill>
                            <a:latin typeface="Cambria Math" charset="0"/>
                          </a:rPr>
                        </m:ctrlPr>
                      </m:sSupPr>
                      <m:e>
                        <m:r>
                          <a:rPr lang="en-US" b="0" i="1" smtClean="0">
                            <a:solidFill>
                              <a:schemeClr val="accent1"/>
                            </a:solidFill>
                            <a:latin typeface="Cambria Math" panose="02040503050406030204" pitchFamily="18" charset="0"/>
                          </a:rPr>
                          <m:t>2</m:t>
                        </m:r>
                        <m:r>
                          <a:rPr lang="en-US" b="0" i="1" smtClean="0">
                            <a:solidFill>
                              <a:schemeClr val="accent1"/>
                            </a:solidFill>
                            <a:latin typeface="Cambria Math" panose="02040503050406030204" pitchFamily="18" charset="0"/>
                          </a:rPr>
                          <m:t>𝑛</m:t>
                        </m:r>
                      </m:e>
                      <m:sup>
                        <m:r>
                          <a:rPr lang="en-US" b="0" i="1" smtClean="0">
                            <a:solidFill>
                              <a:schemeClr val="accent1"/>
                            </a:solidFill>
                            <a:latin typeface="Cambria Math" panose="02040503050406030204" pitchFamily="18" charset="0"/>
                          </a:rPr>
                          <m:t>2</m:t>
                        </m:r>
                      </m:sup>
                    </m:sSup>
                    <m:r>
                      <a:rPr lang="en-US" b="0" i="1" smtClean="0">
                        <a:solidFill>
                          <a:schemeClr val="accent1"/>
                        </a:solidFill>
                        <a:latin typeface="Cambria Math" panose="02040503050406030204" pitchFamily="18" charset="0"/>
                      </a:rPr>
                      <m:t>+10</m:t>
                    </m:r>
                    <m:r>
                      <a:rPr lang="en-US" b="0" i="1" smtClean="0">
                        <a:solidFill>
                          <a:schemeClr val="accent1"/>
                        </a:solidFill>
                        <a:latin typeface="Cambria Math" panose="02040503050406030204" pitchFamily="18" charset="0"/>
                      </a:rPr>
                      <m:t>𝑛</m:t>
                    </m:r>
                    <m:r>
                      <a:rPr lang="en-US" b="0" i="1" smtClean="0">
                        <a:solidFill>
                          <a:schemeClr val="accent1"/>
                        </a:solidFill>
                        <a:latin typeface="Cambria Math" panose="02040503050406030204" pitchFamily="18" charset="0"/>
                      </a:rPr>
                      <m:t>+16</m:t>
                    </m:r>
                  </m:oMath>
                </a14:m>
                <a:r>
                  <a:rPr lang="en-US" b="0" dirty="0">
                    <a:solidFill>
                      <a:schemeClr val="accent1"/>
                    </a:solidFill>
                  </a:rPr>
                  <a:t> </a:t>
                </a:r>
                <a:r>
                  <a:rPr lang="en-US" b="0" dirty="0"/>
                  <a:t>and input size </a:t>
                </a:r>
                <a14:m>
                  <m:oMath xmlns:m="http://schemas.openxmlformats.org/officeDocument/2006/math">
                    <m:r>
                      <a:rPr lang="en-US" b="0" i="1" smtClean="0">
                        <a:solidFill>
                          <a:schemeClr val="accent1"/>
                        </a:solidFill>
                        <a:latin typeface="Cambria Math" panose="02040503050406030204" pitchFamily="18" charset="0"/>
                      </a:rPr>
                      <m:t>𝑛</m:t>
                    </m:r>
                    <m:r>
                      <a:rPr lang="en-US" b="0" i="1" smtClean="0">
                        <a:solidFill>
                          <a:schemeClr val="accent1"/>
                        </a:solidFill>
                        <a:latin typeface="Cambria Math" panose="02040503050406030204" pitchFamily="18" charset="0"/>
                      </a:rPr>
                      <m:t>=1000</m:t>
                    </m:r>
                  </m:oMath>
                </a14:m>
                <a:endParaRPr lang="en-US" b="0" dirty="0">
                  <a:solidFill>
                    <a:schemeClr val="accent1"/>
                  </a:solidFill>
                </a:endParaRPr>
              </a:p>
              <a:p>
                <a:pPr lvl="1"/>
                <a:r>
                  <a:rPr lang="en-US" dirty="0"/>
                  <a:t>How much work does each term contribute to the total?</a:t>
                </a:r>
              </a:p>
              <a:p>
                <a:pPr lvl="1"/>
                <a:r>
                  <a:rPr lang="en-US" dirty="0"/>
                  <a:t>Term 1: </a:t>
                </a:r>
                <a14:m>
                  <m:oMath xmlns:m="http://schemas.openxmlformats.org/officeDocument/2006/math">
                    <m:r>
                      <a:rPr lang="en-US" b="0" i="1" smtClean="0">
                        <a:solidFill>
                          <a:schemeClr val="accent1"/>
                        </a:solidFill>
                        <a:latin typeface="Cambria Math" panose="02040503050406030204" pitchFamily="18" charset="0"/>
                      </a:rPr>
                      <m:t>2</m:t>
                    </m:r>
                    <m:sSup>
                      <m:sSupPr>
                        <m:ctrlPr>
                          <a:rPr lang="en-US" b="0" i="1" smtClean="0">
                            <a:solidFill>
                              <a:schemeClr val="accent1"/>
                            </a:solidFill>
                            <a:latin typeface="Cambria Math" charset="0"/>
                          </a:rPr>
                        </m:ctrlPr>
                      </m:sSupPr>
                      <m:e>
                        <m:r>
                          <a:rPr lang="en-US" b="0" i="1" smtClean="0">
                            <a:solidFill>
                              <a:schemeClr val="accent1"/>
                            </a:solidFill>
                            <a:latin typeface="Cambria Math" panose="02040503050406030204" pitchFamily="18" charset="0"/>
                          </a:rPr>
                          <m:t>(1000)</m:t>
                        </m:r>
                      </m:e>
                      <m:sup>
                        <m:r>
                          <a:rPr lang="en-US" b="0" i="1" smtClean="0">
                            <a:solidFill>
                              <a:schemeClr val="accent1"/>
                            </a:solidFill>
                            <a:latin typeface="Cambria Math" panose="02040503050406030204" pitchFamily="18" charset="0"/>
                          </a:rPr>
                          <m:t>2</m:t>
                        </m:r>
                      </m:sup>
                    </m:sSup>
                    <m:r>
                      <a:rPr lang="en-US" b="0" i="1" smtClean="0">
                        <a:solidFill>
                          <a:schemeClr val="accent1"/>
                        </a:solidFill>
                        <a:latin typeface="Cambria Math" panose="02040503050406030204" pitchFamily="18" charset="0"/>
                      </a:rPr>
                      <m:t>=2∗1000000=2,000,000</m:t>
                    </m:r>
                  </m:oMath>
                </a14:m>
                <a:endParaRPr lang="en-US" dirty="0">
                  <a:solidFill>
                    <a:schemeClr val="accent1"/>
                  </a:solidFill>
                </a:endParaRPr>
              </a:p>
              <a:p>
                <a:pPr lvl="1"/>
                <a:r>
                  <a:rPr lang="en-US" dirty="0"/>
                  <a:t>Term 2: </a:t>
                </a:r>
                <a14:m>
                  <m:oMath xmlns:m="http://schemas.openxmlformats.org/officeDocument/2006/math">
                    <m:r>
                      <a:rPr lang="en-US" b="0" i="1" smtClean="0">
                        <a:solidFill>
                          <a:schemeClr val="accent1"/>
                        </a:solidFill>
                        <a:latin typeface="Cambria Math" panose="02040503050406030204" pitchFamily="18" charset="0"/>
                      </a:rPr>
                      <m:t>10∗1000=10000</m:t>
                    </m:r>
                  </m:oMath>
                </a14:m>
                <a:endParaRPr lang="en-US" dirty="0"/>
              </a:p>
              <a:p>
                <a:pPr lvl="1"/>
                <a:r>
                  <a:rPr lang="en-US" dirty="0"/>
                  <a:t>Term 3: </a:t>
                </a:r>
                <a14:m>
                  <m:oMath xmlns:m="http://schemas.openxmlformats.org/officeDocument/2006/math">
                    <m:r>
                      <a:rPr lang="en-US" b="0" i="1" smtClean="0">
                        <a:solidFill>
                          <a:schemeClr val="accent1"/>
                        </a:solidFill>
                        <a:latin typeface="Cambria Math" panose="02040503050406030204" pitchFamily="18" charset="0"/>
                      </a:rPr>
                      <m:t>16</m:t>
                    </m:r>
                  </m:oMath>
                </a14:m>
                <a:endParaRPr lang="en-US" dirty="0">
                  <a:solidFill>
                    <a:schemeClr val="accent1"/>
                  </a:solidFill>
                </a:endParaRPr>
              </a:p>
              <a:p>
                <a:r>
                  <a:rPr lang="en-US" dirty="0"/>
                  <a:t>We then simplify, saying </a:t>
                </a:r>
                <a14:m>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sSup>
                      <m:sSupPr>
                        <m:ctrlPr>
                          <a:rPr lang="en-US" i="1" smtClean="0">
                            <a:latin typeface="Cambria Math"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1078"/>
                </a:stretch>
              </a:blipFill>
            </p:spPr>
            <p:txBody>
              <a:bodyPr/>
              <a:lstStyle/>
              <a:p>
                <a:r>
                  <a:rPr lang="en-US">
                    <a:noFill/>
                  </a:rPr>
                  <a:t> </a:t>
                </a:r>
              </a:p>
            </p:txBody>
          </p:sp>
        </mc:Fallback>
      </mc:AlternateContent>
    </p:spTree>
    <p:extLst>
      <p:ext uri="{BB962C8B-B14F-4D97-AF65-F5344CB8AC3E}">
        <p14:creationId xmlns:p14="http://schemas.microsoft.com/office/powerpoint/2010/main" val="17554009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529130772"/>
                  </p:ext>
                </p:extLst>
              </p:nvPr>
            </p:nvGraphicFramePr>
            <p:xfrm>
              <a:off x="914400" y="3592717"/>
              <a:ext cx="4724400" cy="2011680"/>
            </p:xfrm>
            <a:graphic>
              <a:graphicData uri="http://schemas.openxmlformats.org/drawingml/2006/table">
                <a:tbl>
                  <a:tblPr firstRow="1" bandRow="1">
                    <a:tableStyleId>{00A15C55-8517-42AA-B614-E9B94910E393}</a:tableStyleId>
                  </a:tblPr>
                  <a:tblGrid>
                    <a:gridCol w="2590800">
                      <a:extLst>
                        <a:ext uri="{9D8B030D-6E8A-4147-A177-3AD203B41FA5}">
                          <a16:colId xmlns="" xmlns:a16="http://schemas.microsoft.com/office/drawing/2014/main" val="1912376993"/>
                        </a:ext>
                      </a:extLst>
                    </a:gridCol>
                    <a:gridCol w="2133600">
                      <a:extLst>
                        <a:ext uri="{9D8B030D-6E8A-4147-A177-3AD203B41FA5}">
                          <a16:colId xmlns="" xmlns:a16="http://schemas.microsoft.com/office/drawing/2014/main" val="2635206838"/>
                        </a:ext>
                      </a:extLst>
                    </a:gridCol>
                  </a:tblGrid>
                  <a:tr h="335280">
                    <a:tc>
                      <a:txBody>
                        <a:bodyPr/>
                        <a:lstStyle/>
                        <a:p>
                          <a:r>
                            <a:rPr lang="en-US" sz="1600" dirty="0"/>
                            <a:t>Runtime function</a:t>
                          </a:r>
                        </a:p>
                      </a:txBody>
                      <a:tcPr/>
                    </a:tc>
                    <a:tc>
                      <a:txBody>
                        <a:bodyPr/>
                        <a:lstStyle/>
                        <a:p>
                          <a:r>
                            <a:rPr lang="en-US" sz="1600" dirty="0"/>
                            <a:t>Tilde</a:t>
                          </a:r>
                          <a:r>
                            <a:rPr lang="en-US" sz="1600" baseline="0" dirty="0"/>
                            <a:t> approximation</a:t>
                          </a:r>
                          <a:endParaRPr lang="en-US" sz="1600" dirty="0"/>
                        </a:p>
                      </a:txBody>
                      <a:tcPr/>
                    </a:tc>
                    <a:extLst>
                      <a:ext uri="{0D108BD9-81ED-4DB2-BD59-A6C34878D82A}">
                        <a16:rowId xmlns="" xmlns:a16="http://schemas.microsoft.com/office/drawing/2014/main" val="102532885"/>
                      </a:ext>
                    </a:extLst>
                  </a:tr>
                  <a:tr h="335280">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=2+6</m:t>
                                </m:r>
                                <m:r>
                                  <a:rPr lang="en-US" sz="1600" b="0" i="1" smtClean="0">
                                    <a:latin typeface="Cambria Math" panose="02040503050406030204" pitchFamily="18" charset="0"/>
                                  </a:rPr>
                                  <m:t>𝑛</m:t>
                                </m:r>
                              </m:oMath>
                            </m:oMathPara>
                          </a14:m>
                          <a:endParaRPr lang="en-US" sz="1600" dirty="0"/>
                        </a:p>
                      </a:txBody>
                      <a:tcPr/>
                    </a:tc>
                    <a:tc>
                      <a:txBody>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∽6</m:t>
                                </m:r>
                                <m:r>
                                  <a:rPr lang="en-US" sz="1600" b="0" i="1" smtClean="0">
                                    <a:latin typeface="Cambria Math" panose="02040503050406030204" pitchFamily="18" charset="0"/>
                                    <a:ea typeface="Cambria Math" panose="02040503050406030204" pitchFamily="18" charset="0"/>
                                  </a:rPr>
                                  <m:t>𝑛</m:t>
                                </m:r>
                              </m:oMath>
                            </m:oMathPara>
                          </a14:m>
                          <a:endParaRPr lang="en-US" sz="1600" dirty="0"/>
                        </a:p>
                      </a:txBody>
                      <a:tcPr/>
                    </a:tc>
                    <a:extLst>
                      <a:ext uri="{0D108BD9-81ED-4DB2-BD59-A6C34878D82A}">
                        <a16:rowId xmlns="" xmlns:a16="http://schemas.microsoft.com/office/drawing/2014/main" val="3071262033"/>
                      </a:ext>
                    </a:extLst>
                  </a:tr>
                  <a:tr h="335280">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=100</m:t>
                                </m:r>
                                <m:r>
                                  <a:rPr lang="en-US" sz="1600" b="0" i="1" smtClean="0">
                                    <a:latin typeface="Cambria Math" panose="02040503050406030204" pitchFamily="18" charset="0"/>
                                  </a:rPr>
                                  <m:t>𝑙𝑜𝑔𝑛</m:t>
                                </m:r>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𝑛</m:t>
                                </m:r>
                              </m:oMath>
                            </m:oMathPara>
                          </a14:m>
                          <a:endParaRPr lang="en-US" sz="1600" dirty="0"/>
                        </a:p>
                      </a:txBody>
                      <a:tcPr/>
                    </a:tc>
                    <a:extLst>
                      <a:ext uri="{0D108BD9-81ED-4DB2-BD59-A6C34878D82A}">
                        <a16:rowId xmlns="" xmlns:a16="http://schemas.microsoft.com/office/drawing/2014/main" val="1197940716"/>
                      </a:ext>
                    </a:extLst>
                  </a:tr>
                  <a:tr h="335280">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sSup>
                                  <m:sSupPr>
                                    <m:ctrlPr>
                                      <a:rPr lang="en-US" sz="1600" b="0" i="1" smtClean="0">
                                        <a:latin typeface="Cambria Math" charset="0"/>
                                      </a:rPr>
                                    </m:ctrlPr>
                                  </m:sSupPr>
                                  <m:e>
                                    <m:r>
                                      <a:rPr lang="en-US" sz="1600" b="0" i="1" smtClean="0">
                                        <a:latin typeface="Cambria Math" panose="02040503050406030204" pitchFamily="18" charset="0"/>
                                      </a:rPr>
                                      <m:t>3</m:t>
                                    </m:r>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+10</m:t>
                                </m:r>
                                <m:r>
                                  <a:rPr lang="en-US" sz="1600" b="0" i="1" smtClean="0">
                                    <a:latin typeface="Cambria Math" panose="02040503050406030204" pitchFamily="18" charset="0"/>
                                  </a:rPr>
                                  <m:t>𝑛</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∽3</m:t>
                                </m:r>
                                <m:sSup>
                                  <m:sSupPr>
                                    <m:ctrlPr>
                                      <a:rPr lang="en-US" sz="1600" b="0" i="1" smtClean="0">
                                        <a:latin typeface="Cambria Math"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oMath>
                            </m:oMathPara>
                          </a14:m>
                          <a:endParaRPr lang="en-US" sz="1600" dirty="0"/>
                        </a:p>
                      </a:txBody>
                      <a:tcPr/>
                    </a:tc>
                    <a:extLst>
                      <a:ext uri="{0D108BD9-81ED-4DB2-BD59-A6C34878D82A}">
                        <a16:rowId xmlns="" xmlns:a16="http://schemas.microsoft.com/office/drawing/2014/main" val="2862681564"/>
                      </a:ext>
                    </a:extLst>
                  </a:tr>
                  <a:tr h="335280">
                    <a:tc>
                      <a:txBody>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sSup>
                                  <m:sSupPr>
                                    <m:ctrlPr>
                                      <a:rPr lang="en-US" sz="1600" b="0" i="1" smtClean="0">
                                        <a:latin typeface="Cambria Math" charset="0"/>
                                      </a:rPr>
                                    </m:ctrlPr>
                                  </m:sSupPr>
                                  <m:e>
                                    <m:r>
                                      <a:rPr lang="en-US" sz="1600" b="0" i="1" smtClean="0">
                                        <a:latin typeface="Cambria Math" panose="02040503050406030204" pitchFamily="18" charset="0"/>
                                      </a:rPr>
                                      <m:t>4</m:t>
                                    </m:r>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0" i="1" smtClean="0">
                                        <a:latin typeface="Cambria Math" panose="02040503050406030204" pitchFamily="18" charset="0"/>
                                      </a:rPr>
                                      <m:t>3</m:t>
                                    </m:r>
                                  </m:e>
                                  <m:sup>
                                    <m:r>
                                      <a:rPr lang="en-US" sz="1600" b="0" i="1" smtClean="0">
                                        <a:latin typeface="Cambria Math" panose="02040503050406030204" pitchFamily="18" charset="0"/>
                                      </a:rPr>
                                      <m:t>𝑛</m:t>
                                    </m:r>
                                  </m:sup>
                                </m:sSup>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3</m:t>
                                    </m:r>
                                  </m:e>
                                  <m:sup>
                                    <m:r>
                                      <a:rPr lang="en-US" sz="1600" b="0" i="1" smtClean="0">
                                        <a:latin typeface="Cambria Math" panose="02040503050406030204" pitchFamily="18" charset="0"/>
                                        <a:ea typeface="Cambria Math" panose="02040503050406030204" pitchFamily="18" charset="0"/>
                                      </a:rPr>
                                      <m:t>𝑛</m:t>
                                    </m:r>
                                  </m:sup>
                                </m:sSup>
                              </m:oMath>
                            </m:oMathPara>
                          </a14:m>
                          <a:endParaRPr lang="en-US" sz="1600" dirty="0"/>
                        </a:p>
                      </a:txBody>
                      <a:tcPr/>
                    </a:tc>
                    <a:extLst>
                      <a:ext uri="{0D108BD9-81ED-4DB2-BD59-A6C34878D82A}">
                        <a16:rowId xmlns="" xmlns:a16="http://schemas.microsoft.com/office/drawing/2014/main" val="3610854"/>
                      </a:ext>
                    </a:extLst>
                  </a:tr>
                  <a:tr h="335280">
                    <a:tc>
                      <a:txBody>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sSup>
                                  <m:sSupPr>
                                    <m:ctrlPr>
                                      <a:rPr lang="en-US" sz="1600" b="0" i="1" smtClean="0">
                                        <a:latin typeface="Cambria Math"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r>
                                  <a:rPr lang="en-US" sz="1600" b="0" i="1" smtClean="0">
                                    <a:latin typeface="Cambria Math" panose="02040503050406030204" pitchFamily="18" charset="0"/>
                                  </a:rPr>
                                  <m:t>+ </m:t>
                                </m:r>
                                <m:sSup>
                                  <m:sSupPr>
                                    <m:ctrlPr>
                                      <a:rPr lang="en-US" sz="1600" b="0" i="1" smtClean="0">
                                        <a:latin typeface="Cambria Math" charset="0"/>
                                      </a:rPr>
                                    </m:ctrlPr>
                                  </m:sSupPr>
                                  <m:e>
                                    <m:r>
                                      <a:rPr lang="en-US" sz="1600" b="0" i="1" smtClean="0">
                                        <a:latin typeface="Cambria Math" panose="02040503050406030204" pitchFamily="18" charset="0"/>
                                      </a:rPr>
                                      <m:t>3</m:t>
                                    </m:r>
                                  </m:e>
                                  <m:sup>
                                    <m:r>
                                      <a:rPr lang="en-US" sz="1600" b="0" i="1" smtClean="0">
                                        <a:latin typeface="Cambria Math" panose="02040503050406030204" pitchFamily="18" charset="0"/>
                                      </a:rPr>
                                      <m:t>𝑛</m:t>
                                    </m:r>
                                  </m:sup>
                                </m:sSup>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3</m:t>
                                    </m:r>
                                  </m:e>
                                  <m:sup>
                                    <m:r>
                                      <a:rPr lang="en-US" sz="1600" b="0" i="1" smtClean="0">
                                        <a:latin typeface="Cambria Math" panose="02040503050406030204" pitchFamily="18" charset="0"/>
                                        <a:ea typeface="Cambria Math" panose="02040503050406030204" pitchFamily="18" charset="0"/>
                                      </a:rPr>
                                      <m:t>𝑛</m:t>
                                    </m:r>
                                  </m:sup>
                                </m:sSup>
                              </m:oMath>
                            </m:oMathPara>
                          </a14:m>
                          <a:endParaRPr lang="en-US" sz="1600" dirty="0"/>
                        </a:p>
                      </a:txBody>
                      <a:tcPr/>
                    </a:tc>
                    <a:extLst>
                      <a:ext uri="{0D108BD9-81ED-4DB2-BD59-A6C34878D82A}">
                        <a16:rowId xmlns="" xmlns:a16="http://schemas.microsoft.com/office/drawing/2014/main" val="2744931231"/>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529130772"/>
                  </p:ext>
                </p:extLst>
              </p:nvPr>
            </p:nvGraphicFramePr>
            <p:xfrm>
              <a:off x="914400" y="3592717"/>
              <a:ext cx="4724400" cy="2011680"/>
            </p:xfrm>
            <a:graphic>
              <a:graphicData uri="http://schemas.openxmlformats.org/drawingml/2006/table">
                <a:tbl>
                  <a:tblPr firstRow="1" bandRow="1">
                    <a:tableStyleId>{00A15C55-8517-42AA-B614-E9B94910E393}</a:tableStyleId>
                  </a:tblPr>
                  <a:tblGrid>
                    <a:gridCol w="2590800">
                      <a:extLst>
                        <a:ext uri="{9D8B030D-6E8A-4147-A177-3AD203B41FA5}">
                          <a16:colId xmlns:a16="http://schemas.microsoft.com/office/drawing/2014/main" xmlns="" xmlns:a14="http://schemas.microsoft.com/office/drawing/2010/main" val="1912376993"/>
                        </a:ext>
                      </a:extLst>
                    </a:gridCol>
                    <a:gridCol w="2133600">
                      <a:extLst>
                        <a:ext uri="{9D8B030D-6E8A-4147-A177-3AD203B41FA5}">
                          <a16:colId xmlns:a16="http://schemas.microsoft.com/office/drawing/2014/main" xmlns="" xmlns:a14="http://schemas.microsoft.com/office/drawing/2010/main" val="2635206838"/>
                        </a:ext>
                      </a:extLst>
                    </a:gridCol>
                  </a:tblGrid>
                  <a:tr h="335280">
                    <a:tc>
                      <a:txBody>
                        <a:bodyPr/>
                        <a:lstStyle/>
                        <a:p>
                          <a:r>
                            <a:rPr lang="en-US" sz="1600" dirty="0"/>
                            <a:t>Runtime function</a:t>
                          </a:r>
                        </a:p>
                      </a:txBody>
                      <a:tcPr/>
                    </a:tc>
                    <a:tc>
                      <a:txBody>
                        <a:bodyPr/>
                        <a:lstStyle/>
                        <a:p>
                          <a:r>
                            <a:rPr lang="en-US" sz="1600" dirty="0"/>
                            <a:t>Tilde</a:t>
                          </a:r>
                          <a:r>
                            <a:rPr lang="en-US" sz="1600" baseline="0" dirty="0"/>
                            <a:t> approximation</a:t>
                          </a:r>
                          <a:endParaRPr lang="en-US" sz="1600" dirty="0"/>
                        </a:p>
                      </a:txBody>
                      <a:tcPr/>
                    </a:tc>
                    <a:extLst>
                      <a:ext uri="{0D108BD9-81ED-4DB2-BD59-A6C34878D82A}">
                        <a16:rowId xmlns:a16="http://schemas.microsoft.com/office/drawing/2014/main" xmlns="" xmlns:a14="http://schemas.microsoft.com/office/drawing/2010/main" val="102532885"/>
                      </a:ext>
                    </a:extLst>
                  </a:tr>
                  <a:tr h="335280">
                    <a:tc>
                      <a:txBody>
                        <a:bodyPr/>
                        <a:lstStyle/>
                        <a:p>
                          <a:endParaRPr lang="en-US"/>
                        </a:p>
                      </a:txBody>
                      <a:tcPr>
                        <a:blipFill rotWithShape="0">
                          <a:blip r:embed="rId2"/>
                          <a:stretch>
                            <a:fillRect l="-471" t="-105455" r="-83529" b="-516364"/>
                          </a:stretch>
                        </a:blipFill>
                      </a:tcPr>
                    </a:tc>
                    <a:tc>
                      <a:txBody>
                        <a:bodyPr/>
                        <a:lstStyle/>
                        <a:p>
                          <a:endParaRPr lang="en-US"/>
                        </a:p>
                      </a:txBody>
                      <a:tcPr>
                        <a:blipFill rotWithShape="0">
                          <a:blip r:embed="rId2"/>
                          <a:stretch>
                            <a:fillRect l="-122000" t="-105455" r="-1429" b="-516364"/>
                          </a:stretch>
                        </a:blipFill>
                      </a:tcPr>
                    </a:tc>
                    <a:extLst>
                      <a:ext uri="{0D108BD9-81ED-4DB2-BD59-A6C34878D82A}">
                        <a16:rowId xmlns:a16="http://schemas.microsoft.com/office/drawing/2014/main" xmlns="" xmlns:a14="http://schemas.microsoft.com/office/drawing/2010/main" val="3071262033"/>
                      </a:ext>
                    </a:extLst>
                  </a:tr>
                  <a:tr h="335280">
                    <a:tc>
                      <a:txBody>
                        <a:bodyPr/>
                        <a:lstStyle/>
                        <a:p>
                          <a:endParaRPr lang="en-US"/>
                        </a:p>
                      </a:txBody>
                      <a:tcPr>
                        <a:blipFill rotWithShape="0">
                          <a:blip r:embed="rId2"/>
                          <a:stretch>
                            <a:fillRect l="-471" t="-201786" r="-83529" b="-407143"/>
                          </a:stretch>
                        </a:blipFill>
                      </a:tcPr>
                    </a:tc>
                    <a:tc>
                      <a:txBody>
                        <a:bodyPr/>
                        <a:lstStyle/>
                        <a:p>
                          <a:endParaRPr lang="en-US"/>
                        </a:p>
                      </a:txBody>
                      <a:tcPr>
                        <a:blipFill rotWithShape="0">
                          <a:blip r:embed="rId2"/>
                          <a:stretch>
                            <a:fillRect l="-122000" t="-201786" r="-1429" b="-407143"/>
                          </a:stretch>
                        </a:blipFill>
                      </a:tcPr>
                    </a:tc>
                    <a:extLst>
                      <a:ext uri="{0D108BD9-81ED-4DB2-BD59-A6C34878D82A}">
                        <a16:rowId xmlns:a16="http://schemas.microsoft.com/office/drawing/2014/main" xmlns="" xmlns:a14="http://schemas.microsoft.com/office/drawing/2010/main" val="1197940716"/>
                      </a:ext>
                    </a:extLst>
                  </a:tr>
                  <a:tr h="335280">
                    <a:tc>
                      <a:txBody>
                        <a:bodyPr/>
                        <a:lstStyle/>
                        <a:p>
                          <a:endParaRPr lang="en-US"/>
                        </a:p>
                      </a:txBody>
                      <a:tcPr>
                        <a:blipFill rotWithShape="0">
                          <a:blip r:embed="rId2"/>
                          <a:stretch>
                            <a:fillRect l="-471" t="-307273" r="-83529" b="-314545"/>
                          </a:stretch>
                        </a:blipFill>
                      </a:tcPr>
                    </a:tc>
                    <a:tc>
                      <a:txBody>
                        <a:bodyPr/>
                        <a:lstStyle/>
                        <a:p>
                          <a:endParaRPr lang="en-US"/>
                        </a:p>
                      </a:txBody>
                      <a:tcPr>
                        <a:blipFill rotWithShape="0">
                          <a:blip r:embed="rId2"/>
                          <a:stretch>
                            <a:fillRect l="-122000" t="-307273" r="-1429" b="-314545"/>
                          </a:stretch>
                        </a:blipFill>
                      </a:tcPr>
                    </a:tc>
                    <a:extLst>
                      <a:ext uri="{0D108BD9-81ED-4DB2-BD59-A6C34878D82A}">
                        <a16:rowId xmlns:a16="http://schemas.microsoft.com/office/drawing/2014/main" xmlns="" xmlns:a14="http://schemas.microsoft.com/office/drawing/2010/main" val="2862681564"/>
                      </a:ext>
                    </a:extLst>
                  </a:tr>
                  <a:tr h="335280">
                    <a:tc>
                      <a:txBody>
                        <a:bodyPr/>
                        <a:lstStyle/>
                        <a:p>
                          <a:endParaRPr lang="en-US"/>
                        </a:p>
                      </a:txBody>
                      <a:tcPr>
                        <a:blipFill rotWithShape="0">
                          <a:blip r:embed="rId2"/>
                          <a:stretch>
                            <a:fillRect l="-471" t="-407273" r="-83529" b="-214545"/>
                          </a:stretch>
                        </a:blipFill>
                      </a:tcPr>
                    </a:tc>
                    <a:tc>
                      <a:txBody>
                        <a:bodyPr/>
                        <a:lstStyle/>
                        <a:p>
                          <a:endParaRPr lang="en-US"/>
                        </a:p>
                      </a:txBody>
                      <a:tcPr>
                        <a:blipFill rotWithShape="0">
                          <a:blip r:embed="rId2"/>
                          <a:stretch>
                            <a:fillRect l="-122000" t="-407273" r="-1429" b="-214545"/>
                          </a:stretch>
                        </a:blipFill>
                      </a:tcPr>
                    </a:tc>
                    <a:extLst>
                      <a:ext uri="{0D108BD9-81ED-4DB2-BD59-A6C34878D82A}">
                        <a16:rowId xmlns:a16="http://schemas.microsoft.com/office/drawing/2014/main" xmlns="" xmlns:a14="http://schemas.microsoft.com/office/drawing/2010/main" val="3610854"/>
                      </a:ext>
                    </a:extLst>
                  </a:tr>
                  <a:tr h="335280">
                    <a:tc>
                      <a:txBody>
                        <a:bodyPr/>
                        <a:lstStyle/>
                        <a:p>
                          <a:endParaRPr lang="en-US"/>
                        </a:p>
                      </a:txBody>
                      <a:tcPr>
                        <a:blipFill rotWithShape="0">
                          <a:blip r:embed="rId2"/>
                          <a:stretch>
                            <a:fillRect l="-471" t="-507273" r="-83529" b="-114545"/>
                          </a:stretch>
                        </a:blipFill>
                      </a:tcPr>
                    </a:tc>
                    <a:tc>
                      <a:txBody>
                        <a:bodyPr/>
                        <a:lstStyle/>
                        <a:p>
                          <a:endParaRPr lang="en-US"/>
                        </a:p>
                      </a:txBody>
                      <a:tcPr>
                        <a:blipFill rotWithShape="0">
                          <a:blip r:embed="rId2"/>
                          <a:stretch>
                            <a:fillRect l="-122000" t="-507273" r="-1429" b="-114545"/>
                          </a:stretch>
                        </a:blipFill>
                      </a:tcPr>
                    </a:tc>
                    <a:extLst>
                      <a:ext uri="{0D108BD9-81ED-4DB2-BD59-A6C34878D82A}">
                        <a16:rowId xmlns:a16="http://schemas.microsoft.com/office/drawing/2014/main" xmlns="" xmlns:a14="http://schemas.microsoft.com/office/drawing/2010/main" val="274493123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135515966"/>
                  </p:ext>
                </p:extLst>
              </p:nvPr>
            </p:nvGraphicFramePr>
            <p:xfrm>
              <a:off x="914400" y="3604034"/>
              <a:ext cx="4724400" cy="2011680"/>
            </p:xfrm>
            <a:graphic>
              <a:graphicData uri="http://schemas.openxmlformats.org/drawingml/2006/table">
                <a:tbl>
                  <a:tblPr firstRow="1" bandRow="1">
                    <a:tableStyleId>{00A15C55-8517-42AA-B614-E9B94910E393}</a:tableStyleId>
                  </a:tblPr>
                  <a:tblGrid>
                    <a:gridCol w="2590800">
                      <a:extLst>
                        <a:ext uri="{9D8B030D-6E8A-4147-A177-3AD203B41FA5}">
                          <a16:colId xmlns="" xmlns:a16="http://schemas.microsoft.com/office/drawing/2014/main" val="1912376993"/>
                        </a:ext>
                      </a:extLst>
                    </a:gridCol>
                    <a:gridCol w="2133600">
                      <a:extLst>
                        <a:ext uri="{9D8B030D-6E8A-4147-A177-3AD203B41FA5}">
                          <a16:colId xmlns="" xmlns:a16="http://schemas.microsoft.com/office/drawing/2014/main" val="2635206838"/>
                        </a:ext>
                      </a:extLst>
                    </a:gridCol>
                  </a:tblGrid>
                  <a:tr h="335280">
                    <a:tc>
                      <a:txBody>
                        <a:bodyPr/>
                        <a:lstStyle/>
                        <a:p>
                          <a:r>
                            <a:rPr lang="en-US" sz="1600" dirty="0"/>
                            <a:t>Runtime function</a:t>
                          </a:r>
                        </a:p>
                      </a:txBody>
                      <a:tcPr/>
                    </a:tc>
                    <a:tc>
                      <a:txBody>
                        <a:bodyPr/>
                        <a:lstStyle/>
                        <a:p>
                          <a:r>
                            <a:rPr lang="en-US" sz="1600" dirty="0"/>
                            <a:t>Tilde</a:t>
                          </a:r>
                          <a:r>
                            <a:rPr lang="en-US" sz="1600" baseline="0" dirty="0"/>
                            <a:t> approximation</a:t>
                          </a:r>
                          <a:endParaRPr lang="en-US" sz="1600" dirty="0"/>
                        </a:p>
                      </a:txBody>
                      <a:tcPr/>
                    </a:tc>
                    <a:extLst>
                      <a:ext uri="{0D108BD9-81ED-4DB2-BD59-A6C34878D82A}">
                        <a16:rowId xmlns="" xmlns:a16="http://schemas.microsoft.com/office/drawing/2014/main" val="102532885"/>
                      </a:ext>
                    </a:extLst>
                  </a:tr>
                  <a:tr h="335280">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=2+6</m:t>
                                </m:r>
                                <m:r>
                                  <a:rPr lang="en-US" sz="1600" b="0" i="1" smtClean="0">
                                    <a:latin typeface="Cambria Math" panose="02040503050406030204" pitchFamily="18" charset="0"/>
                                  </a:rPr>
                                  <m:t>𝑛</m:t>
                                </m:r>
                              </m:oMath>
                            </m:oMathPara>
                          </a14:m>
                          <a:endParaRPr lang="en-US" sz="1600" dirty="0"/>
                        </a:p>
                      </a:txBody>
                      <a:tcPr/>
                    </a:tc>
                    <a:tc>
                      <a:txBody>
                        <a:bodyPr/>
                        <a:lstStyle/>
                        <a:p>
                          <a:endParaRPr lang="en-US" sz="1600"/>
                        </a:p>
                      </a:txBody>
                      <a:tcPr/>
                    </a:tc>
                    <a:extLst>
                      <a:ext uri="{0D108BD9-81ED-4DB2-BD59-A6C34878D82A}">
                        <a16:rowId xmlns="" xmlns:a16="http://schemas.microsoft.com/office/drawing/2014/main" val="3071262033"/>
                      </a:ext>
                    </a:extLst>
                  </a:tr>
                  <a:tr h="335280">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=100</m:t>
                                </m:r>
                                <m:r>
                                  <a:rPr lang="en-US" sz="1600" b="0" i="1" smtClean="0">
                                    <a:latin typeface="Cambria Math" panose="02040503050406030204" pitchFamily="18" charset="0"/>
                                  </a:rPr>
                                  <m:t>𝑙𝑜𝑔𝑛</m:t>
                                </m:r>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txBody>
                      <a:tcPr/>
                    </a:tc>
                    <a:tc>
                      <a:txBody>
                        <a:bodyPr/>
                        <a:lstStyle/>
                        <a:p>
                          <a:endParaRPr lang="en-US" sz="1600" dirty="0"/>
                        </a:p>
                      </a:txBody>
                      <a:tcPr/>
                    </a:tc>
                    <a:extLst>
                      <a:ext uri="{0D108BD9-81ED-4DB2-BD59-A6C34878D82A}">
                        <a16:rowId xmlns="" xmlns:a16="http://schemas.microsoft.com/office/drawing/2014/main" val="1197940716"/>
                      </a:ext>
                    </a:extLst>
                  </a:tr>
                  <a:tr h="335280">
                    <a:tc>
                      <a:txBody>
                        <a:bodyPr/>
                        <a:lstStyle/>
                        <a:p>
                          <a:pPr algn="l"/>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sSup>
                                  <m:sSupPr>
                                    <m:ctrlPr>
                                      <a:rPr lang="en-US" sz="1600" b="0" i="1" smtClean="0">
                                        <a:latin typeface="Cambria Math" charset="0"/>
                                      </a:rPr>
                                    </m:ctrlPr>
                                  </m:sSupPr>
                                  <m:e>
                                    <m:r>
                                      <a:rPr lang="en-US" sz="1600" b="0" i="1" smtClean="0">
                                        <a:latin typeface="Cambria Math" panose="02040503050406030204" pitchFamily="18" charset="0"/>
                                      </a:rPr>
                                      <m:t>3</m:t>
                                    </m:r>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+10</m:t>
                                </m:r>
                                <m:r>
                                  <a:rPr lang="en-US" sz="1600" b="0" i="1" smtClean="0">
                                    <a:latin typeface="Cambria Math" panose="02040503050406030204" pitchFamily="18" charset="0"/>
                                  </a:rPr>
                                  <m:t>𝑛</m:t>
                                </m:r>
                              </m:oMath>
                            </m:oMathPara>
                          </a14:m>
                          <a:endParaRPr lang="en-US" sz="1600" dirty="0"/>
                        </a:p>
                      </a:txBody>
                      <a:tcPr/>
                    </a:tc>
                    <a:tc>
                      <a:txBody>
                        <a:bodyPr/>
                        <a:lstStyle/>
                        <a:p>
                          <a:endParaRPr lang="en-US" sz="1600"/>
                        </a:p>
                      </a:txBody>
                      <a:tcPr/>
                    </a:tc>
                    <a:extLst>
                      <a:ext uri="{0D108BD9-81ED-4DB2-BD59-A6C34878D82A}">
                        <a16:rowId xmlns="" xmlns:a16="http://schemas.microsoft.com/office/drawing/2014/main" val="2862681564"/>
                      </a:ext>
                    </a:extLst>
                  </a:tr>
                  <a:tr h="335280">
                    <a:tc>
                      <a:txBody>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sSup>
                                  <m:sSupPr>
                                    <m:ctrlPr>
                                      <a:rPr lang="en-US" sz="1600" b="0" i="1" smtClean="0">
                                        <a:latin typeface="Cambria Math" charset="0"/>
                                      </a:rPr>
                                    </m:ctrlPr>
                                  </m:sSupPr>
                                  <m:e>
                                    <m:r>
                                      <a:rPr lang="en-US" sz="1600" b="0" i="1" smtClean="0">
                                        <a:latin typeface="Cambria Math" panose="02040503050406030204" pitchFamily="18" charset="0"/>
                                      </a:rPr>
                                      <m:t>4</m:t>
                                    </m:r>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charset="0"/>
                                      </a:rPr>
                                    </m:ctrlPr>
                                  </m:sSupPr>
                                  <m:e>
                                    <m:r>
                                      <a:rPr lang="en-US" sz="1600" b="0" i="1" smtClean="0">
                                        <a:latin typeface="Cambria Math" panose="02040503050406030204" pitchFamily="18" charset="0"/>
                                      </a:rPr>
                                      <m:t>3</m:t>
                                    </m:r>
                                  </m:e>
                                  <m:sup>
                                    <m:r>
                                      <a:rPr lang="en-US" sz="1600" b="0" i="1" smtClean="0">
                                        <a:latin typeface="Cambria Math" panose="02040503050406030204" pitchFamily="18" charset="0"/>
                                      </a:rPr>
                                      <m:t>𝑛</m:t>
                                    </m:r>
                                  </m:sup>
                                </m:sSup>
                              </m:oMath>
                            </m:oMathPara>
                          </a14:m>
                          <a:endParaRPr lang="en-US" sz="1600" dirty="0"/>
                        </a:p>
                      </a:txBody>
                      <a:tcPr/>
                    </a:tc>
                    <a:tc>
                      <a:txBody>
                        <a:bodyPr/>
                        <a:lstStyle/>
                        <a:p>
                          <a:endParaRPr lang="en-US" sz="1600" dirty="0"/>
                        </a:p>
                      </a:txBody>
                      <a:tcPr/>
                    </a:tc>
                    <a:extLst>
                      <a:ext uri="{0D108BD9-81ED-4DB2-BD59-A6C34878D82A}">
                        <a16:rowId xmlns="" xmlns:a16="http://schemas.microsoft.com/office/drawing/2014/main" val="3610854"/>
                      </a:ext>
                    </a:extLst>
                  </a:tr>
                  <a:tr h="335280">
                    <a:tc>
                      <a:txBody>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sSup>
                                  <m:sSupPr>
                                    <m:ctrlPr>
                                      <a:rPr lang="en-US" sz="1600" b="0" i="1" smtClean="0">
                                        <a:latin typeface="Cambria Math"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r>
                                  <a:rPr lang="en-US" sz="1600" b="0" i="1" smtClean="0">
                                    <a:latin typeface="Cambria Math" panose="02040503050406030204" pitchFamily="18" charset="0"/>
                                  </a:rPr>
                                  <m:t>+ </m:t>
                                </m:r>
                                <m:sSup>
                                  <m:sSupPr>
                                    <m:ctrlPr>
                                      <a:rPr lang="en-US" sz="1600" b="0" i="1" smtClean="0">
                                        <a:latin typeface="Cambria Math" charset="0"/>
                                      </a:rPr>
                                    </m:ctrlPr>
                                  </m:sSupPr>
                                  <m:e>
                                    <m:r>
                                      <a:rPr lang="en-US" sz="1600" b="0" i="1" smtClean="0">
                                        <a:latin typeface="Cambria Math" panose="02040503050406030204" pitchFamily="18" charset="0"/>
                                      </a:rPr>
                                      <m:t>3</m:t>
                                    </m:r>
                                  </m:e>
                                  <m:sup>
                                    <m:r>
                                      <a:rPr lang="en-US" sz="1600" b="0" i="1" smtClean="0">
                                        <a:latin typeface="Cambria Math" panose="02040503050406030204" pitchFamily="18" charset="0"/>
                                      </a:rPr>
                                      <m:t>𝑛</m:t>
                                    </m:r>
                                  </m:sup>
                                </m:sSup>
                              </m:oMath>
                            </m:oMathPara>
                          </a14:m>
                          <a:endParaRPr lang="en-US" sz="1600" dirty="0"/>
                        </a:p>
                      </a:txBody>
                      <a:tcPr/>
                    </a:tc>
                    <a:tc>
                      <a:txBody>
                        <a:bodyPr/>
                        <a:lstStyle/>
                        <a:p>
                          <a:endParaRPr lang="en-US" sz="1600" dirty="0"/>
                        </a:p>
                      </a:txBody>
                      <a:tcPr/>
                    </a:tc>
                    <a:extLst>
                      <a:ext uri="{0D108BD9-81ED-4DB2-BD59-A6C34878D82A}">
                        <a16:rowId xmlns="" xmlns:a16="http://schemas.microsoft.com/office/drawing/2014/main" val="2744931231"/>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135515966"/>
                  </p:ext>
                </p:extLst>
              </p:nvPr>
            </p:nvGraphicFramePr>
            <p:xfrm>
              <a:off x="914400" y="3604034"/>
              <a:ext cx="4724400" cy="2011680"/>
            </p:xfrm>
            <a:graphic>
              <a:graphicData uri="http://schemas.openxmlformats.org/drawingml/2006/table">
                <a:tbl>
                  <a:tblPr firstRow="1" bandRow="1">
                    <a:tableStyleId>{00A15C55-8517-42AA-B614-E9B94910E393}</a:tableStyleId>
                  </a:tblPr>
                  <a:tblGrid>
                    <a:gridCol w="2590800">
                      <a:extLst>
                        <a:ext uri="{9D8B030D-6E8A-4147-A177-3AD203B41FA5}">
                          <a16:colId xmlns:a16="http://schemas.microsoft.com/office/drawing/2014/main" xmlns="" xmlns:a14="http://schemas.microsoft.com/office/drawing/2010/main" val="1912376993"/>
                        </a:ext>
                      </a:extLst>
                    </a:gridCol>
                    <a:gridCol w="2133600">
                      <a:extLst>
                        <a:ext uri="{9D8B030D-6E8A-4147-A177-3AD203B41FA5}">
                          <a16:colId xmlns:a16="http://schemas.microsoft.com/office/drawing/2014/main" xmlns="" xmlns:a14="http://schemas.microsoft.com/office/drawing/2010/main" val="2635206838"/>
                        </a:ext>
                      </a:extLst>
                    </a:gridCol>
                  </a:tblGrid>
                  <a:tr h="335280">
                    <a:tc>
                      <a:txBody>
                        <a:bodyPr/>
                        <a:lstStyle/>
                        <a:p>
                          <a:r>
                            <a:rPr lang="en-US" sz="1600" dirty="0"/>
                            <a:t>Runtime function</a:t>
                          </a:r>
                        </a:p>
                      </a:txBody>
                      <a:tcPr/>
                    </a:tc>
                    <a:tc>
                      <a:txBody>
                        <a:bodyPr/>
                        <a:lstStyle/>
                        <a:p>
                          <a:r>
                            <a:rPr lang="en-US" sz="1600" dirty="0"/>
                            <a:t>Tilde</a:t>
                          </a:r>
                          <a:r>
                            <a:rPr lang="en-US" sz="1600" baseline="0" dirty="0"/>
                            <a:t> approximation</a:t>
                          </a:r>
                          <a:endParaRPr lang="en-US" sz="1600" dirty="0"/>
                        </a:p>
                      </a:txBody>
                      <a:tcPr/>
                    </a:tc>
                    <a:extLst>
                      <a:ext uri="{0D108BD9-81ED-4DB2-BD59-A6C34878D82A}">
                        <a16:rowId xmlns:a16="http://schemas.microsoft.com/office/drawing/2014/main" xmlns="" xmlns:a14="http://schemas.microsoft.com/office/drawing/2010/main" val="102532885"/>
                      </a:ext>
                    </a:extLst>
                  </a:tr>
                  <a:tr h="335280">
                    <a:tc>
                      <a:txBody>
                        <a:bodyPr/>
                        <a:lstStyle/>
                        <a:p>
                          <a:endParaRPr lang="en-US"/>
                        </a:p>
                      </a:txBody>
                      <a:tcPr>
                        <a:blipFill rotWithShape="0">
                          <a:blip r:embed="rId3"/>
                          <a:stretch>
                            <a:fillRect l="-471" t="-105455" r="-83529" b="-514545"/>
                          </a:stretch>
                        </a:blipFill>
                      </a:tcPr>
                    </a:tc>
                    <a:tc>
                      <a:txBody>
                        <a:bodyPr/>
                        <a:lstStyle/>
                        <a:p>
                          <a:endParaRPr lang="en-US" sz="1600"/>
                        </a:p>
                      </a:txBody>
                      <a:tcPr/>
                    </a:tc>
                    <a:extLst>
                      <a:ext uri="{0D108BD9-81ED-4DB2-BD59-A6C34878D82A}">
                        <a16:rowId xmlns:a16="http://schemas.microsoft.com/office/drawing/2014/main" xmlns="" xmlns:a14="http://schemas.microsoft.com/office/drawing/2010/main" val="3071262033"/>
                      </a:ext>
                    </a:extLst>
                  </a:tr>
                  <a:tr h="335280">
                    <a:tc>
                      <a:txBody>
                        <a:bodyPr/>
                        <a:lstStyle/>
                        <a:p>
                          <a:endParaRPr lang="en-US"/>
                        </a:p>
                      </a:txBody>
                      <a:tcPr>
                        <a:blipFill rotWithShape="0">
                          <a:blip r:embed="rId3"/>
                          <a:stretch>
                            <a:fillRect l="-471" t="-201786" r="-83529" b="-405357"/>
                          </a:stretch>
                        </a:blipFill>
                      </a:tcPr>
                    </a:tc>
                    <a:tc>
                      <a:txBody>
                        <a:bodyPr/>
                        <a:lstStyle/>
                        <a:p>
                          <a:endParaRPr lang="en-US" sz="1600" dirty="0"/>
                        </a:p>
                      </a:txBody>
                      <a:tcPr/>
                    </a:tc>
                    <a:extLst>
                      <a:ext uri="{0D108BD9-81ED-4DB2-BD59-A6C34878D82A}">
                        <a16:rowId xmlns:a16="http://schemas.microsoft.com/office/drawing/2014/main" xmlns="" xmlns:a14="http://schemas.microsoft.com/office/drawing/2010/main" val="1197940716"/>
                      </a:ext>
                    </a:extLst>
                  </a:tr>
                  <a:tr h="335280">
                    <a:tc>
                      <a:txBody>
                        <a:bodyPr/>
                        <a:lstStyle/>
                        <a:p>
                          <a:endParaRPr lang="en-US"/>
                        </a:p>
                      </a:txBody>
                      <a:tcPr>
                        <a:blipFill rotWithShape="0">
                          <a:blip r:embed="rId3"/>
                          <a:stretch>
                            <a:fillRect l="-471" t="-307273" r="-83529" b="-312727"/>
                          </a:stretch>
                        </a:blipFill>
                      </a:tcPr>
                    </a:tc>
                    <a:tc>
                      <a:txBody>
                        <a:bodyPr/>
                        <a:lstStyle/>
                        <a:p>
                          <a:endParaRPr lang="en-US" sz="1600"/>
                        </a:p>
                      </a:txBody>
                      <a:tcPr/>
                    </a:tc>
                    <a:extLst>
                      <a:ext uri="{0D108BD9-81ED-4DB2-BD59-A6C34878D82A}">
                        <a16:rowId xmlns:a16="http://schemas.microsoft.com/office/drawing/2014/main" xmlns="" xmlns:a14="http://schemas.microsoft.com/office/drawing/2010/main" val="2862681564"/>
                      </a:ext>
                    </a:extLst>
                  </a:tr>
                  <a:tr h="335280">
                    <a:tc>
                      <a:txBody>
                        <a:bodyPr/>
                        <a:lstStyle/>
                        <a:p>
                          <a:endParaRPr lang="en-US"/>
                        </a:p>
                      </a:txBody>
                      <a:tcPr>
                        <a:blipFill rotWithShape="0">
                          <a:blip r:embed="rId3"/>
                          <a:stretch>
                            <a:fillRect l="-471" t="-407273" r="-83529" b="-212727"/>
                          </a:stretch>
                        </a:blipFill>
                      </a:tcPr>
                    </a:tc>
                    <a:tc>
                      <a:txBody>
                        <a:bodyPr/>
                        <a:lstStyle/>
                        <a:p>
                          <a:endParaRPr lang="en-US" sz="1600" dirty="0"/>
                        </a:p>
                      </a:txBody>
                      <a:tcPr/>
                    </a:tc>
                    <a:extLst>
                      <a:ext uri="{0D108BD9-81ED-4DB2-BD59-A6C34878D82A}">
                        <a16:rowId xmlns:a16="http://schemas.microsoft.com/office/drawing/2014/main" xmlns="" xmlns:a14="http://schemas.microsoft.com/office/drawing/2010/main" val="3610854"/>
                      </a:ext>
                    </a:extLst>
                  </a:tr>
                  <a:tr h="335280">
                    <a:tc>
                      <a:txBody>
                        <a:bodyPr/>
                        <a:lstStyle/>
                        <a:p>
                          <a:endParaRPr lang="en-US"/>
                        </a:p>
                      </a:txBody>
                      <a:tcPr>
                        <a:blipFill rotWithShape="0">
                          <a:blip r:embed="rId3"/>
                          <a:stretch>
                            <a:fillRect l="-471" t="-507273" r="-83529" b="-112727"/>
                          </a:stretch>
                        </a:blipFill>
                      </a:tcPr>
                    </a:tc>
                    <a:tc>
                      <a:txBody>
                        <a:bodyPr/>
                        <a:lstStyle/>
                        <a:p>
                          <a:endParaRPr lang="en-US" sz="1600" dirty="0"/>
                        </a:p>
                      </a:txBody>
                      <a:tcPr/>
                    </a:tc>
                    <a:extLst>
                      <a:ext uri="{0D108BD9-81ED-4DB2-BD59-A6C34878D82A}">
                        <a16:rowId xmlns:a16="http://schemas.microsoft.com/office/drawing/2014/main" xmlns="" xmlns:a14="http://schemas.microsoft.com/office/drawing/2010/main" val="2744931231"/>
                      </a:ext>
                    </a:extLst>
                  </a:tr>
                </a:tbl>
              </a:graphicData>
            </a:graphic>
          </p:graphicFrame>
        </mc:Fallback>
      </mc:AlternateContent>
      <p:sp>
        <p:nvSpPr>
          <p:cNvPr id="2" name="Title 1"/>
          <p:cNvSpPr>
            <a:spLocks noGrp="1"/>
          </p:cNvSpPr>
          <p:nvPr>
            <p:ph type="title"/>
          </p:nvPr>
        </p:nvSpPr>
        <p:spPr/>
        <p:txBody>
          <a:bodyPr/>
          <a:lstStyle/>
          <a:p>
            <a:r>
              <a:rPr lang="en-US" dirty="0"/>
              <a:t>Tilde notation</a:t>
            </a:r>
          </a:p>
        </p:txBody>
      </p:sp>
      <p:sp>
        <p:nvSpPr>
          <p:cNvPr id="3" name="Content Placeholder 2"/>
          <p:cNvSpPr>
            <a:spLocks noGrp="1"/>
          </p:cNvSpPr>
          <p:nvPr>
            <p:ph idx="1"/>
          </p:nvPr>
        </p:nvSpPr>
        <p:spPr/>
        <p:txBody>
          <a:bodyPr/>
          <a:lstStyle/>
          <a:p>
            <a:r>
              <a:rPr lang="en-US" dirty="0"/>
              <a:t>Replace each of the following runtime function with a tilde approximation, by removing non-dominate terms</a:t>
            </a:r>
          </a:p>
          <a:p>
            <a:r>
              <a:rPr lang="en-US" dirty="0"/>
              <a:t>Determine</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76421730"/>
                  </p:ext>
                </p:extLst>
              </p:nvPr>
            </p:nvGraphicFramePr>
            <p:xfrm>
              <a:off x="6661087" y="2795997"/>
              <a:ext cx="2057400" cy="3352800"/>
            </p:xfrm>
            <a:graphic>
              <a:graphicData uri="http://schemas.openxmlformats.org/drawingml/2006/table">
                <a:tbl>
                  <a:tblPr firstRow="1" bandRow="1">
                    <a:tableStyleId>{00A15C55-8517-42AA-B614-E9B94910E393}</a:tableStyleId>
                  </a:tblPr>
                  <a:tblGrid>
                    <a:gridCol w="2057400">
                      <a:extLst>
                        <a:ext uri="{9D8B030D-6E8A-4147-A177-3AD203B41FA5}">
                          <a16:colId xmlns="" xmlns:a16="http://schemas.microsoft.com/office/drawing/2014/main" val="1232727488"/>
                        </a:ext>
                      </a:extLst>
                    </a:gridCol>
                  </a:tblGrid>
                  <a:tr h="335280">
                    <a:tc>
                      <a:txBody>
                        <a:bodyPr/>
                        <a:lstStyle/>
                        <a:p>
                          <a:r>
                            <a:rPr lang="en-US" sz="1600" dirty="0"/>
                            <a:t>Order of growths</a:t>
                          </a:r>
                        </a:p>
                      </a:txBody>
                      <a:tcPr/>
                    </a:tc>
                    <a:extLst>
                      <a:ext uri="{0D108BD9-81ED-4DB2-BD59-A6C34878D82A}">
                        <a16:rowId xmlns="" xmlns:a16="http://schemas.microsoft.com/office/drawing/2014/main" val="3392416991"/>
                      </a:ext>
                    </a:extLst>
                  </a:tr>
                  <a:tr h="335280">
                    <a:tc>
                      <a:txBody>
                        <a:bodyPr/>
                        <a:lstStyle/>
                        <a:p>
                          <a:pP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𝑐𝑜𝑛𝑠𝑡𝑎𝑛𝑡</m:t>
                                </m:r>
                              </m:oMath>
                            </m:oMathPara>
                          </a14:m>
                          <a:endParaRPr lang="en-US" sz="1600" dirty="0"/>
                        </a:p>
                      </a:txBody>
                      <a:tcPr/>
                    </a:tc>
                    <a:extLst>
                      <a:ext uri="{0D108BD9-81ED-4DB2-BD59-A6C34878D82A}">
                        <a16:rowId xmlns="" xmlns:a16="http://schemas.microsoft.com/office/drawing/2014/main" val="2882008852"/>
                      </a:ext>
                    </a:extLst>
                  </a:tr>
                  <a:tr h="335280">
                    <a:tc>
                      <a:txBody>
                        <a:bodyPr/>
                        <a:lstStyle/>
                        <a:p>
                          <a:pPr/>
                          <a14:m>
                            <m:oMathPara xmlns:m="http://schemas.openxmlformats.org/officeDocument/2006/math">
                              <m:oMathParaPr>
                                <m:jc m:val="centerGroup"/>
                              </m:oMathParaPr>
                              <m:oMath xmlns:m="http://schemas.openxmlformats.org/officeDocument/2006/math">
                                <m:r>
                                  <m:rPr>
                                    <m:sty m:val="p"/>
                                  </m:rPr>
                                  <a:rPr lang="en-US" sz="1600" smtClean="0">
                                    <a:latin typeface="Cambria Math" panose="02040503050406030204" pitchFamily="18" charset="0"/>
                                  </a:rPr>
                                  <m:t>log</m:t>
                                </m:r>
                                <m:r>
                                  <a:rPr lang="en-US" sz="1600" smtClean="0">
                                    <a:latin typeface="Cambria Math" panose="02040503050406030204" pitchFamily="18" charset="0"/>
                                  </a:rPr>
                                  <m:t>𝑛</m:t>
                                </m:r>
                              </m:oMath>
                            </m:oMathPara>
                          </a14:m>
                          <a:endParaRPr lang="en-US" sz="1600" dirty="0"/>
                        </a:p>
                      </a:txBody>
                      <a:tcPr/>
                    </a:tc>
                    <a:extLst>
                      <a:ext uri="{0D108BD9-81ED-4DB2-BD59-A6C34878D82A}">
                        <a16:rowId xmlns="" xmlns:a16="http://schemas.microsoft.com/office/drawing/2014/main" val="3315953605"/>
                      </a:ext>
                    </a:extLst>
                  </a:tr>
                  <a:tr h="335280">
                    <a:tc>
                      <a:txBody>
                        <a:bodyPr/>
                        <a:lstStyle/>
                        <a:p>
                          <a:pP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𝑛</m:t>
                                </m:r>
                              </m:oMath>
                            </m:oMathPara>
                          </a14:m>
                          <a:endParaRPr lang="en-US" sz="1600" dirty="0"/>
                        </a:p>
                      </a:txBody>
                      <a:tcPr/>
                    </a:tc>
                    <a:extLst>
                      <a:ext uri="{0D108BD9-81ED-4DB2-BD59-A6C34878D82A}">
                        <a16:rowId xmlns="" xmlns:a16="http://schemas.microsoft.com/office/drawing/2014/main" val="388564887"/>
                      </a:ext>
                    </a:extLst>
                  </a:tr>
                  <a:tr h="33528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𝑛𝑙𝑜𝑔𝑛</m:t>
                                </m:r>
                              </m:oMath>
                            </m:oMathPara>
                          </a14:m>
                          <a:endParaRPr lang="en-US" sz="1600" dirty="0"/>
                        </a:p>
                      </a:txBody>
                      <a:tcPr/>
                    </a:tc>
                    <a:extLst>
                      <a:ext uri="{0D108BD9-81ED-4DB2-BD59-A6C34878D82A}">
                        <a16:rowId xmlns="" xmlns:a16="http://schemas.microsoft.com/office/drawing/2014/main" val="2811082076"/>
                      </a:ext>
                    </a:extLst>
                  </a:tr>
                  <a:tr h="335280">
                    <a:tc>
                      <a:txBody>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oMath>
                            </m:oMathPara>
                          </a14:m>
                          <a:endParaRPr lang="en-US" sz="1600" dirty="0"/>
                        </a:p>
                      </a:txBody>
                      <a:tcPr/>
                    </a:tc>
                    <a:extLst>
                      <a:ext uri="{0D108BD9-81ED-4DB2-BD59-A6C34878D82A}">
                        <a16:rowId xmlns="" xmlns:a16="http://schemas.microsoft.com/office/drawing/2014/main" val="826649932"/>
                      </a:ext>
                    </a:extLst>
                  </a:tr>
                  <a:tr h="335280">
                    <a:tc>
                      <a:txBody>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3</m:t>
                                    </m:r>
                                  </m:sup>
                                </m:sSup>
                              </m:oMath>
                            </m:oMathPara>
                          </a14:m>
                          <a:endParaRPr lang="en-US" sz="1600" dirty="0"/>
                        </a:p>
                      </a:txBody>
                      <a:tcPr/>
                    </a:tc>
                    <a:extLst>
                      <a:ext uri="{0D108BD9-81ED-4DB2-BD59-A6C34878D82A}">
                        <a16:rowId xmlns="" xmlns:a16="http://schemas.microsoft.com/office/drawing/2014/main" val="1431052185"/>
                      </a:ext>
                    </a:extLst>
                  </a:tr>
                  <a:tr h="335280">
                    <a:tc>
                      <a:txBody>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txBody>
                      <a:tcPr/>
                    </a:tc>
                    <a:extLst>
                      <a:ext uri="{0D108BD9-81ED-4DB2-BD59-A6C34878D82A}">
                        <a16:rowId xmlns="" xmlns:a16="http://schemas.microsoft.com/office/drawing/2014/main" val="3061231142"/>
                      </a:ext>
                    </a:extLst>
                  </a:tr>
                  <a:tr h="335280">
                    <a:tc>
                      <a:txBody>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charset="0"/>
                                      </a:rPr>
                                    </m:ctrlPr>
                                  </m:sSupPr>
                                  <m:e>
                                    <m:r>
                                      <a:rPr lang="en-US" sz="1600" b="0" i="1" smtClean="0">
                                        <a:latin typeface="Cambria Math" panose="02040503050406030204" pitchFamily="18" charset="0"/>
                                      </a:rPr>
                                      <m:t>3</m:t>
                                    </m:r>
                                  </m:e>
                                  <m:sup>
                                    <m:r>
                                      <a:rPr lang="en-US" sz="1600" b="0" i="1" smtClean="0">
                                        <a:latin typeface="Cambria Math" panose="02040503050406030204" pitchFamily="18" charset="0"/>
                                      </a:rPr>
                                      <m:t>𝑛</m:t>
                                    </m:r>
                                  </m:sup>
                                </m:sSup>
                              </m:oMath>
                            </m:oMathPara>
                          </a14:m>
                          <a:endParaRPr lang="en-US" sz="1600" dirty="0"/>
                        </a:p>
                      </a:txBody>
                      <a:tcPr/>
                    </a:tc>
                    <a:extLst>
                      <a:ext uri="{0D108BD9-81ED-4DB2-BD59-A6C34878D82A}">
                        <a16:rowId xmlns="" xmlns:a16="http://schemas.microsoft.com/office/drawing/2014/main" val="3892058213"/>
                      </a:ext>
                    </a:extLst>
                  </a:tr>
                  <a:tr h="335280">
                    <a:tc>
                      <a: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oMath>
                            </m:oMathPara>
                          </a14:m>
                          <a:endParaRPr lang="en-US" sz="1600" dirty="0"/>
                        </a:p>
                      </a:txBody>
                      <a:tcPr/>
                    </a:tc>
                    <a:extLst>
                      <a:ext uri="{0D108BD9-81ED-4DB2-BD59-A6C34878D82A}">
                        <a16:rowId xmlns="" xmlns:a16="http://schemas.microsoft.com/office/drawing/2014/main" val="351566369"/>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76421730"/>
                  </p:ext>
                </p:extLst>
              </p:nvPr>
            </p:nvGraphicFramePr>
            <p:xfrm>
              <a:off x="6661087" y="2795997"/>
              <a:ext cx="2057400" cy="3352800"/>
            </p:xfrm>
            <a:graphic>
              <a:graphicData uri="http://schemas.openxmlformats.org/drawingml/2006/table">
                <a:tbl>
                  <a:tblPr firstRow="1" bandRow="1">
                    <a:tableStyleId>{00A15C55-8517-42AA-B614-E9B94910E393}</a:tableStyleId>
                  </a:tblPr>
                  <a:tblGrid>
                    <a:gridCol w="2057400">
                      <a:extLst>
                        <a:ext uri="{9D8B030D-6E8A-4147-A177-3AD203B41FA5}">
                          <a16:colId xmlns:a16="http://schemas.microsoft.com/office/drawing/2014/main" val="1232727488"/>
                        </a:ext>
                      </a:extLst>
                    </a:gridCol>
                  </a:tblGrid>
                  <a:tr h="335280">
                    <a:tc>
                      <a:txBody>
                        <a:bodyPr/>
                        <a:lstStyle/>
                        <a:p>
                          <a:r>
                            <a:rPr lang="en-US" sz="1600" dirty="0"/>
                            <a:t>Order of growths</a:t>
                          </a:r>
                        </a:p>
                      </a:txBody>
                      <a:tcPr/>
                    </a:tc>
                    <a:extLst>
                      <a:ext uri="{0D108BD9-81ED-4DB2-BD59-A6C34878D82A}">
                        <a16:rowId xmlns:a16="http://schemas.microsoft.com/office/drawing/2014/main" val="3392416991"/>
                      </a:ext>
                    </a:extLst>
                  </a:tr>
                  <a:tr h="335280">
                    <a:tc>
                      <a:txBody>
                        <a:bodyPr/>
                        <a:lstStyle/>
                        <a:p>
                          <a:endParaRPr lang="en-US"/>
                        </a:p>
                      </a:txBody>
                      <a:tcPr>
                        <a:blipFill>
                          <a:blip r:embed="rId4"/>
                          <a:stretch>
                            <a:fillRect l="-295" t="-103636" r="-1180" b="-805455"/>
                          </a:stretch>
                        </a:blipFill>
                      </a:tcPr>
                    </a:tc>
                    <a:extLst>
                      <a:ext uri="{0D108BD9-81ED-4DB2-BD59-A6C34878D82A}">
                        <a16:rowId xmlns:a16="http://schemas.microsoft.com/office/drawing/2014/main" val="2882008852"/>
                      </a:ext>
                    </a:extLst>
                  </a:tr>
                  <a:tr h="335280">
                    <a:tc>
                      <a:txBody>
                        <a:bodyPr/>
                        <a:lstStyle/>
                        <a:p>
                          <a:endParaRPr lang="en-US"/>
                        </a:p>
                      </a:txBody>
                      <a:tcPr>
                        <a:blipFill>
                          <a:blip r:embed="rId4"/>
                          <a:stretch>
                            <a:fillRect l="-295" t="-203636" r="-1180" b="-705455"/>
                          </a:stretch>
                        </a:blipFill>
                      </a:tcPr>
                    </a:tc>
                    <a:extLst>
                      <a:ext uri="{0D108BD9-81ED-4DB2-BD59-A6C34878D82A}">
                        <a16:rowId xmlns:a16="http://schemas.microsoft.com/office/drawing/2014/main" val="3315953605"/>
                      </a:ext>
                    </a:extLst>
                  </a:tr>
                  <a:tr h="335280">
                    <a:tc>
                      <a:txBody>
                        <a:bodyPr/>
                        <a:lstStyle/>
                        <a:p>
                          <a:endParaRPr lang="en-US"/>
                        </a:p>
                      </a:txBody>
                      <a:tcPr>
                        <a:blipFill>
                          <a:blip r:embed="rId4"/>
                          <a:stretch>
                            <a:fillRect l="-295" t="-303636" r="-1180" b="-605455"/>
                          </a:stretch>
                        </a:blipFill>
                      </a:tcPr>
                    </a:tc>
                    <a:extLst>
                      <a:ext uri="{0D108BD9-81ED-4DB2-BD59-A6C34878D82A}">
                        <a16:rowId xmlns:a16="http://schemas.microsoft.com/office/drawing/2014/main" val="388564887"/>
                      </a:ext>
                    </a:extLst>
                  </a:tr>
                  <a:tr h="335280">
                    <a:tc>
                      <a:txBody>
                        <a:bodyPr/>
                        <a:lstStyle/>
                        <a:p>
                          <a:endParaRPr lang="en-US"/>
                        </a:p>
                      </a:txBody>
                      <a:tcPr>
                        <a:blipFill>
                          <a:blip r:embed="rId4"/>
                          <a:stretch>
                            <a:fillRect l="-295" t="-396429" r="-1180" b="-494643"/>
                          </a:stretch>
                        </a:blipFill>
                      </a:tcPr>
                    </a:tc>
                    <a:extLst>
                      <a:ext uri="{0D108BD9-81ED-4DB2-BD59-A6C34878D82A}">
                        <a16:rowId xmlns:a16="http://schemas.microsoft.com/office/drawing/2014/main" val="2811082076"/>
                      </a:ext>
                    </a:extLst>
                  </a:tr>
                  <a:tr h="335280">
                    <a:tc>
                      <a:txBody>
                        <a:bodyPr/>
                        <a:lstStyle/>
                        <a:p>
                          <a:endParaRPr lang="en-US"/>
                        </a:p>
                      </a:txBody>
                      <a:tcPr>
                        <a:blipFill>
                          <a:blip r:embed="rId4"/>
                          <a:stretch>
                            <a:fillRect l="-295" t="-505455" r="-1180" b="-403636"/>
                          </a:stretch>
                        </a:blipFill>
                      </a:tcPr>
                    </a:tc>
                    <a:extLst>
                      <a:ext uri="{0D108BD9-81ED-4DB2-BD59-A6C34878D82A}">
                        <a16:rowId xmlns:a16="http://schemas.microsoft.com/office/drawing/2014/main" val="826649932"/>
                      </a:ext>
                    </a:extLst>
                  </a:tr>
                  <a:tr h="335280">
                    <a:tc>
                      <a:txBody>
                        <a:bodyPr/>
                        <a:lstStyle/>
                        <a:p>
                          <a:endParaRPr lang="en-US"/>
                        </a:p>
                      </a:txBody>
                      <a:tcPr>
                        <a:blipFill>
                          <a:blip r:embed="rId4"/>
                          <a:stretch>
                            <a:fillRect l="-295" t="-605455" r="-1180" b="-303636"/>
                          </a:stretch>
                        </a:blipFill>
                      </a:tcPr>
                    </a:tc>
                    <a:extLst>
                      <a:ext uri="{0D108BD9-81ED-4DB2-BD59-A6C34878D82A}">
                        <a16:rowId xmlns:a16="http://schemas.microsoft.com/office/drawing/2014/main" val="1431052185"/>
                      </a:ext>
                    </a:extLst>
                  </a:tr>
                  <a:tr h="335280">
                    <a:tc>
                      <a:txBody>
                        <a:bodyPr/>
                        <a:lstStyle/>
                        <a:p>
                          <a:endParaRPr lang="en-US"/>
                        </a:p>
                      </a:txBody>
                      <a:tcPr>
                        <a:blipFill>
                          <a:blip r:embed="rId4"/>
                          <a:stretch>
                            <a:fillRect l="-295" t="-705455" r="-1180" b="-203636"/>
                          </a:stretch>
                        </a:blipFill>
                      </a:tcPr>
                    </a:tc>
                    <a:extLst>
                      <a:ext uri="{0D108BD9-81ED-4DB2-BD59-A6C34878D82A}">
                        <a16:rowId xmlns:a16="http://schemas.microsoft.com/office/drawing/2014/main" val="3061231142"/>
                      </a:ext>
                    </a:extLst>
                  </a:tr>
                  <a:tr h="335280">
                    <a:tc>
                      <a:txBody>
                        <a:bodyPr/>
                        <a:lstStyle/>
                        <a:p>
                          <a:endParaRPr lang="en-US"/>
                        </a:p>
                      </a:txBody>
                      <a:tcPr>
                        <a:blipFill>
                          <a:blip r:embed="rId4"/>
                          <a:stretch>
                            <a:fillRect l="-295" t="-805455" r="-1180" b="-103636"/>
                          </a:stretch>
                        </a:blipFill>
                      </a:tcPr>
                    </a:tc>
                    <a:extLst>
                      <a:ext uri="{0D108BD9-81ED-4DB2-BD59-A6C34878D82A}">
                        <a16:rowId xmlns:a16="http://schemas.microsoft.com/office/drawing/2014/main" val="3892058213"/>
                      </a:ext>
                    </a:extLst>
                  </a:tr>
                  <a:tr h="335280">
                    <a:tc>
                      <a:txBody>
                        <a:bodyPr/>
                        <a:lstStyle/>
                        <a:p>
                          <a:endParaRPr lang="en-US"/>
                        </a:p>
                      </a:txBody>
                      <a:tcPr>
                        <a:blipFill>
                          <a:blip r:embed="rId4"/>
                          <a:stretch>
                            <a:fillRect l="-295" t="-905455" r="-1180" b="-3636"/>
                          </a:stretch>
                        </a:blipFill>
                      </a:tcPr>
                    </a:tc>
                    <a:extLst>
                      <a:ext uri="{0D108BD9-81ED-4DB2-BD59-A6C34878D82A}">
                        <a16:rowId xmlns:a16="http://schemas.microsoft.com/office/drawing/2014/main" val="351566369"/>
                      </a:ext>
                    </a:extLst>
                  </a:tr>
                </a:tbl>
              </a:graphicData>
            </a:graphic>
          </p:graphicFrame>
        </mc:Fallback>
      </mc:AlternateContent>
    </p:spTree>
    <p:extLst>
      <p:ext uri="{BB962C8B-B14F-4D97-AF65-F5344CB8AC3E}">
        <p14:creationId xmlns:p14="http://schemas.microsoft.com/office/powerpoint/2010/main" val="148420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Ignore leading constants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dirty="0"/>
                  <a:t>Example:</a:t>
                </a:r>
              </a:p>
              <a:p>
                <a:pPr lvl="1"/>
                <a:r>
                  <a:rPr lang="en-US" dirty="0"/>
                  <a:t>Replace </a:t>
                </a:r>
                <a14:m>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oMath>
                </a14:m>
                <a:r>
                  <a:rPr lang="en-US" dirty="0"/>
                  <a:t> with </a:t>
                </a:r>
                <a14:m>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endParaRPr lang="en-US" dirty="0"/>
              </a:p>
              <a:p>
                <a:pPr lvl="1"/>
                <a:r>
                  <a:rPr lang="en-US" dirty="0"/>
                  <a:t>Replace </a:t>
                </a:r>
                <a14:m>
                  <m:oMath xmlns:m="http://schemas.openxmlformats.org/officeDocument/2006/math">
                    <m:r>
                      <a:rPr lang="en-US" i="1">
                        <a:latin typeface="Cambria Math" panose="02040503050406030204" pitchFamily="18" charset="0"/>
                      </a:rPr>
                      <m:t>𝑇</m:t>
                    </m:r>
                    <m:d>
                      <m:dPr>
                        <m:ctrlPr>
                          <a:rPr lang="en-US" i="1">
                            <a:latin typeface="Cambria Math" charset="0"/>
                          </a:rPr>
                        </m:ctrlPr>
                      </m:dPr>
                      <m:e>
                        <m:r>
                          <a:rPr lang="en-US" i="1">
                            <a:latin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12</m:t>
                    </m:r>
                    <m:r>
                      <a:rPr lang="en-US" b="0" i="1" smtClean="0">
                        <a:latin typeface="Cambria Math" panose="02040503050406030204" pitchFamily="18" charset="0"/>
                        <a:ea typeface="Cambria Math" panose="02040503050406030204" pitchFamily="18" charset="0"/>
                      </a:rPr>
                      <m:t>𝑙𝑜𝑔𝑛</m:t>
                    </m:r>
                  </m:oMath>
                </a14:m>
                <a:r>
                  <a:rPr lang="en-US" dirty="0"/>
                  <a:t> with </a:t>
                </a:r>
                <a14:m>
                  <m:oMath xmlns:m="http://schemas.openxmlformats.org/officeDocument/2006/math">
                    <m:r>
                      <a:rPr lang="en-US" i="1">
                        <a:latin typeface="Cambria Math" panose="02040503050406030204" pitchFamily="18" charset="0"/>
                      </a:rPr>
                      <m:t>𝑇</m:t>
                    </m:r>
                    <m:d>
                      <m:dPr>
                        <m:ctrlPr>
                          <a:rPr lang="en-US" i="1">
                            <a:latin typeface="Cambria Math" charset="0"/>
                          </a:rPr>
                        </m:ctrlPr>
                      </m:dPr>
                      <m:e>
                        <m:r>
                          <a:rPr lang="en-US" i="1">
                            <a:latin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𝑙𝑜𝑔𝑛</m:t>
                    </m:r>
                  </m:oMath>
                </a14:m>
                <a:endParaRPr lang="en-US" dirty="0"/>
              </a:p>
              <a:p>
                <a:r>
                  <a:rPr lang="en-US" sz="2000" dirty="0"/>
                  <a:t>Leading constants differ from algorithm to algorithm, but we are more concerned with larger differences between runtime functions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7" t="-80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809056"/>
            <a:ext cx="2723216" cy="266258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4189997"/>
            <a:ext cx="2030670" cy="1900707"/>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a:stCxn id="5" idx="3"/>
            <a:endCxn id="4" idx="1"/>
          </p:cNvCxnSpPr>
          <p:nvPr/>
        </p:nvCxnSpPr>
        <p:spPr>
          <a:xfrm flipV="1">
            <a:off x="3249870" y="5140350"/>
            <a:ext cx="223653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Freeform: Shape 7"/>
          <p:cNvSpPr/>
          <p:nvPr/>
        </p:nvSpPr>
        <p:spPr>
          <a:xfrm>
            <a:off x="5867400" y="4419600"/>
            <a:ext cx="1086416" cy="304800"/>
          </a:xfrm>
          <a:custGeom>
            <a:avLst/>
            <a:gdLst>
              <a:gd name="connsiteX0" fmla="*/ 0 w 1086416"/>
              <a:gd name="connsiteY0" fmla="*/ 28368 h 462935"/>
              <a:gd name="connsiteX1" fmla="*/ 642796 w 1086416"/>
              <a:gd name="connsiteY1" fmla="*/ 46475 h 462935"/>
              <a:gd name="connsiteX2" fmla="*/ 1086416 w 1086416"/>
              <a:gd name="connsiteY2" fmla="*/ 462935 h 462935"/>
            </a:gdLst>
            <a:ahLst/>
            <a:cxnLst>
              <a:cxn ang="0">
                <a:pos x="connsiteX0" y="connsiteY0"/>
              </a:cxn>
              <a:cxn ang="0">
                <a:pos x="connsiteX1" y="connsiteY1"/>
              </a:cxn>
              <a:cxn ang="0">
                <a:pos x="connsiteX2" y="connsiteY2"/>
              </a:cxn>
            </a:cxnLst>
            <a:rect l="l" t="t" r="r" b="b"/>
            <a:pathLst>
              <a:path w="1086416" h="462935">
                <a:moveTo>
                  <a:pt x="0" y="28368"/>
                </a:moveTo>
                <a:cubicBezTo>
                  <a:pt x="230863" y="1207"/>
                  <a:pt x="461727" y="-25953"/>
                  <a:pt x="642796" y="46475"/>
                </a:cubicBezTo>
                <a:cubicBezTo>
                  <a:pt x="823865" y="118903"/>
                  <a:pt x="955140" y="290919"/>
                  <a:pt x="1086416" y="462935"/>
                </a:cubicBezTo>
              </a:path>
            </a:pathLst>
          </a:custGeom>
          <a:ln>
            <a:solidFill>
              <a:srgbClr val="758085">
                <a:alpha val="50196"/>
              </a:srgbClr>
            </a:solidFill>
            <a:headEnd type="triangle"/>
            <a:tail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9" name="TextBox 8"/>
          <p:cNvSpPr txBox="1"/>
          <p:nvPr/>
        </p:nvSpPr>
        <p:spPr>
          <a:xfrm>
            <a:off x="6882609" y="4681697"/>
            <a:ext cx="904414" cy="430887"/>
          </a:xfrm>
          <a:prstGeom prst="rect">
            <a:avLst/>
          </a:prstGeom>
          <a:noFill/>
        </p:spPr>
        <p:txBody>
          <a:bodyPr wrap="none" rtlCol="0">
            <a:spAutoFit/>
          </a:bodyPr>
          <a:lstStyle/>
          <a:p>
            <a:pPr algn="ctr"/>
            <a:r>
              <a:rPr lang="en-US" sz="1100" dirty="0"/>
              <a:t>difference</a:t>
            </a:r>
          </a:p>
          <a:p>
            <a:pPr algn="ctr"/>
            <a:r>
              <a:rPr lang="en-US" sz="1100" dirty="0"/>
              <a:t>meaningful</a:t>
            </a:r>
          </a:p>
        </p:txBody>
      </p:sp>
    </p:spTree>
    <p:extLst>
      <p:ext uri="{BB962C8B-B14F-4D97-AF65-F5344CB8AC3E}">
        <p14:creationId xmlns:p14="http://schemas.microsoft.com/office/powerpoint/2010/main" val="130421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Ignore leading constants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168261"/>
            <a:ext cx="5406490" cy="3484583"/>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a:stCxn id="8" idx="3"/>
            <a:endCxn id="6" idx="1"/>
          </p:cNvCxnSpPr>
          <p:nvPr/>
        </p:nvCxnSpPr>
        <p:spPr>
          <a:xfrm flipV="1">
            <a:off x="2649668" y="3910553"/>
            <a:ext cx="703132" cy="79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14600"/>
            <a:ext cx="1963868" cy="2807718"/>
          </a:xfrm>
          <a:prstGeom prst="rect">
            <a:avLst/>
          </a:prstGeom>
          <a:ln>
            <a:noFill/>
          </a:ln>
          <a:effectLst>
            <a:outerShdw blurRad="292100" dist="139700" dir="2700000" algn="tl" rotWithShape="0">
              <a:srgbClr val="333333">
                <a:alpha val="65000"/>
              </a:srgbClr>
            </a:outerShdw>
          </a:effectLst>
        </p:spPr>
      </p:pic>
      <p:sp>
        <p:nvSpPr>
          <p:cNvPr id="15" name="Freeform: Shape 14"/>
          <p:cNvSpPr/>
          <p:nvPr/>
        </p:nvSpPr>
        <p:spPr>
          <a:xfrm>
            <a:off x="3827353" y="3200400"/>
            <a:ext cx="1086416" cy="304800"/>
          </a:xfrm>
          <a:custGeom>
            <a:avLst/>
            <a:gdLst>
              <a:gd name="connsiteX0" fmla="*/ 0 w 1086416"/>
              <a:gd name="connsiteY0" fmla="*/ 28368 h 462935"/>
              <a:gd name="connsiteX1" fmla="*/ 642796 w 1086416"/>
              <a:gd name="connsiteY1" fmla="*/ 46475 h 462935"/>
              <a:gd name="connsiteX2" fmla="*/ 1086416 w 1086416"/>
              <a:gd name="connsiteY2" fmla="*/ 462935 h 462935"/>
            </a:gdLst>
            <a:ahLst/>
            <a:cxnLst>
              <a:cxn ang="0">
                <a:pos x="connsiteX0" y="connsiteY0"/>
              </a:cxn>
              <a:cxn ang="0">
                <a:pos x="connsiteX1" y="connsiteY1"/>
              </a:cxn>
              <a:cxn ang="0">
                <a:pos x="connsiteX2" y="connsiteY2"/>
              </a:cxn>
            </a:cxnLst>
            <a:rect l="l" t="t" r="r" b="b"/>
            <a:pathLst>
              <a:path w="1086416" h="462935">
                <a:moveTo>
                  <a:pt x="0" y="28368"/>
                </a:moveTo>
                <a:cubicBezTo>
                  <a:pt x="230863" y="1207"/>
                  <a:pt x="461727" y="-25953"/>
                  <a:pt x="642796" y="46475"/>
                </a:cubicBezTo>
                <a:cubicBezTo>
                  <a:pt x="823865" y="118903"/>
                  <a:pt x="955140" y="290919"/>
                  <a:pt x="1086416" y="462935"/>
                </a:cubicBezTo>
              </a:path>
            </a:pathLst>
          </a:custGeom>
          <a:ln>
            <a:solidFill>
              <a:srgbClr val="758085">
                <a:alpha val="50196"/>
              </a:srgbClr>
            </a:solidFill>
            <a:headEnd type="triangle"/>
            <a:tail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6" name="Freeform: Shape 15"/>
          <p:cNvSpPr/>
          <p:nvPr/>
        </p:nvSpPr>
        <p:spPr>
          <a:xfrm>
            <a:off x="4934139" y="3505200"/>
            <a:ext cx="1314261" cy="1676400"/>
          </a:xfrm>
          <a:custGeom>
            <a:avLst/>
            <a:gdLst>
              <a:gd name="connsiteX0" fmla="*/ 0 w 1291167"/>
              <a:gd name="connsiteY0" fmla="*/ 0 h 1702051"/>
              <a:gd name="connsiteX1" fmla="*/ 1095469 w 1291167"/>
              <a:gd name="connsiteY1" fmla="*/ 588475 h 1702051"/>
              <a:gd name="connsiteX2" fmla="*/ 1285592 w 1291167"/>
              <a:gd name="connsiteY2" fmla="*/ 1702051 h 1702051"/>
            </a:gdLst>
            <a:ahLst/>
            <a:cxnLst>
              <a:cxn ang="0">
                <a:pos x="connsiteX0" y="connsiteY0"/>
              </a:cxn>
              <a:cxn ang="0">
                <a:pos x="connsiteX1" y="connsiteY1"/>
              </a:cxn>
              <a:cxn ang="0">
                <a:pos x="connsiteX2" y="connsiteY2"/>
              </a:cxn>
            </a:cxnLst>
            <a:rect l="l" t="t" r="r" b="b"/>
            <a:pathLst>
              <a:path w="1291167" h="1702051">
                <a:moveTo>
                  <a:pt x="0" y="0"/>
                </a:moveTo>
                <a:cubicBezTo>
                  <a:pt x="440602" y="152400"/>
                  <a:pt x="881204" y="304800"/>
                  <a:pt x="1095469" y="588475"/>
                </a:cubicBezTo>
                <a:cubicBezTo>
                  <a:pt x="1309734" y="872150"/>
                  <a:pt x="1297663" y="1287100"/>
                  <a:pt x="1285592" y="1702051"/>
                </a:cubicBezTo>
              </a:path>
            </a:pathLst>
          </a:custGeom>
          <a:ln>
            <a:solidFill>
              <a:srgbClr val="758085">
                <a:alpha val="50196"/>
              </a:srgbClr>
            </a:solidFill>
            <a:headEnd type="triangle"/>
            <a:tail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7" name="TextBox 16"/>
          <p:cNvSpPr txBox="1"/>
          <p:nvPr/>
        </p:nvSpPr>
        <p:spPr>
          <a:xfrm>
            <a:off x="4009355" y="2712929"/>
            <a:ext cx="904414" cy="430887"/>
          </a:xfrm>
          <a:prstGeom prst="rect">
            <a:avLst/>
          </a:prstGeom>
          <a:noFill/>
        </p:spPr>
        <p:txBody>
          <a:bodyPr wrap="none" rtlCol="0">
            <a:spAutoFit/>
          </a:bodyPr>
          <a:lstStyle/>
          <a:p>
            <a:pPr algn="ctr"/>
            <a:r>
              <a:rPr lang="en-US" sz="1100" dirty="0"/>
              <a:t>difference</a:t>
            </a:r>
          </a:p>
          <a:p>
            <a:pPr algn="ctr"/>
            <a:r>
              <a:rPr lang="en-US" sz="1100" dirty="0"/>
              <a:t>meaningful</a:t>
            </a:r>
          </a:p>
        </p:txBody>
      </p:sp>
      <p:sp>
        <p:nvSpPr>
          <p:cNvPr id="18" name="TextBox 17"/>
          <p:cNvSpPr txBox="1"/>
          <p:nvPr/>
        </p:nvSpPr>
        <p:spPr>
          <a:xfrm>
            <a:off x="5616901" y="3361099"/>
            <a:ext cx="904414" cy="430887"/>
          </a:xfrm>
          <a:prstGeom prst="rect">
            <a:avLst/>
          </a:prstGeom>
          <a:noFill/>
        </p:spPr>
        <p:txBody>
          <a:bodyPr wrap="none" rtlCol="0">
            <a:spAutoFit/>
          </a:bodyPr>
          <a:lstStyle/>
          <a:p>
            <a:pPr algn="ctr"/>
            <a:r>
              <a:rPr lang="en-US" sz="1100" dirty="0"/>
              <a:t>difference</a:t>
            </a:r>
          </a:p>
          <a:p>
            <a:pPr algn="ctr"/>
            <a:r>
              <a:rPr lang="en-US" sz="1100" dirty="0"/>
              <a:t>meaningful</a:t>
            </a:r>
          </a:p>
        </p:txBody>
      </p:sp>
      <p:sp>
        <p:nvSpPr>
          <p:cNvPr id="19" name="Oval 18"/>
          <p:cNvSpPr/>
          <p:nvPr/>
        </p:nvSpPr>
        <p:spPr>
          <a:xfrm>
            <a:off x="7086600" y="4953000"/>
            <a:ext cx="632234" cy="643040"/>
          </a:xfrm>
          <a:prstGeom prst="ellipse">
            <a:avLst/>
          </a:prstGeom>
          <a:solidFill>
            <a:srgbClr val="6076B4">
              <a:alpha val="27059"/>
            </a:srgbClr>
          </a:solidFill>
          <a:ln>
            <a:solidFill>
              <a:srgbClr val="445583">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951532" y="4367171"/>
            <a:ext cx="904415" cy="600164"/>
          </a:xfrm>
          <a:prstGeom prst="rect">
            <a:avLst/>
          </a:prstGeom>
          <a:noFill/>
        </p:spPr>
        <p:txBody>
          <a:bodyPr wrap="none" rtlCol="0">
            <a:spAutoFit/>
          </a:bodyPr>
          <a:lstStyle/>
          <a:p>
            <a:pPr algn="ctr"/>
            <a:r>
              <a:rPr lang="en-US" sz="1100" dirty="0"/>
              <a:t>difference</a:t>
            </a:r>
          </a:p>
          <a:p>
            <a:pPr algn="ctr"/>
            <a:r>
              <a:rPr lang="en-US" sz="1100" dirty="0"/>
              <a:t>less</a:t>
            </a:r>
          </a:p>
          <a:p>
            <a:pPr algn="ctr"/>
            <a:r>
              <a:rPr lang="en-US" sz="1100" dirty="0"/>
              <a:t>meaningful</a:t>
            </a:r>
          </a:p>
        </p:txBody>
      </p:sp>
    </p:spTree>
    <p:extLst>
      <p:ext uri="{BB962C8B-B14F-4D97-AF65-F5344CB8AC3E}">
        <p14:creationId xmlns:p14="http://schemas.microsoft.com/office/powerpoint/2010/main" val="64310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19" grpId="0" animBg="1"/>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943" y="1828800"/>
            <a:ext cx="4058256" cy="4525963"/>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Ignore leading constants</a:t>
            </a:r>
          </a:p>
        </p:txBody>
      </p:sp>
      <p:cxnSp>
        <p:nvCxnSpPr>
          <p:cNvPr id="7" name="Straight Arrow Connector 6"/>
          <p:cNvCxnSpPr>
            <a:stCxn id="8" idx="3"/>
          </p:cNvCxnSpPr>
          <p:nvPr/>
        </p:nvCxnSpPr>
        <p:spPr>
          <a:xfrm flipV="1">
            <a:off x="2649668" y="3910553"/>
            <a:ext cx="703132" cy="79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14600"/>
            <a:ext cx="1963868" cy="2807718"/>
          </a:xfrm>
          <a:prstGeom prst="rect">
            <a:avLst/>
          </a:prstGeom>
          <a:ln>
            <a:noFill/>
          </a:ln>
          <a:effectLst>
            <a:outerShdw blurRad="292100" dist="139700" dir="2700000" algn="tl" rotWithShape="0">
              <a:srgbClr val="333333">
                <a:alpha val="65000"/>
              </a:srgbClr>
            </a:outerShdw>
          </a:effectLst>
        </p:spPr>
      </p:pic>
      <p:sp>
        <p:nvSpPr>
          <p:cNvPr id="15" name="Freeform: Shape 14"/>
          <p:cNvSpPr/>
          <p:nvPr/>
        </p:nvSpPr>
        <p:spPr>
          <a:xfrm>
            <a:off x="3937916" y="4267199"/>
            <a:ext cx="1179936" cy="304800"/>
          </a:xfrm>
          <a:custGeom>
            <a:avLst/>
            <a:gdLst>
              <a:gd name="connsiteX0" fmla="*/ 0 w 1086416"/>
              <a:gd name="connsiteY0" fmla="*/ 28368 h 462935"/>
              <a:gd name="connsiteX1" fmla="*/ 642796 w 1086416"/>
              <a:gd name="connsiteY1" fmla="*/ 46475 h 462935"/>
              <a:gd name="connsiteX2" fmla="*/ 1086416 w 1086416"/>
              <a:gd name="connsiteY2" fmla="*/ 462935 h 462935"/>
            </a:gdLst>
            <a:ahLst/>
            <a:cxnLst>
              <a:cxn ang="0">
                <a:pos x="connsiteX0" y="connsiteY0"/>
              </a:cxn>
              <a:cxn ang="0">
                <a:pos x="connsiteX1" y="connsiteY1"/>
              </a:cxn>
              <a:cxn ang="0">
                <a:pos x="connsiteX2" y="connsiteY2"/>
              </a:cxn>
            </a:cxnLst>
            <a:rect l="l" t="t" r="r" b="b"/>
            <a:pathLst>
              <a:path w="1086416" h="462935">
                <a:moveTo>
                  <a:pt x="0" y="28368"/>
                </a:moveTo>
                <a:cubicBezTo>
                  <a:pt x="230863" y="1207"/>
                  <a:pt x="461727" y="-25953"/>
                  <a:pt x="642796" y="46475"/>
                </a:cubicBezTo>
                <a:cubicBezTo>
                  <a:pt x="823865" y="118903"/>
                  <a:pt x="955140" y="290919"/>
                  <a:pt x="1086416" y="462935"/>
                </a:cubicBezTo>
              </a:path>
            </a:pathLst>
          </a:custGeom>
          <a:ln>
            <a:solidFill>
              <a:srgbClr val="758085">
                <a:alpha val="50196"/>
              </a:srgbClr>
            </a:solidFill>
            <a:headEnd type="triangle"/>
            <a:tail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6" name="Freeform: Shape 15"/>
          <p:cNvSpPr/>
          <p:nvPr/>
        </p:nvSpPr>
        <p:spPr>
          <a:xfrm>
            <a:off x="5181599" y="4571999"/>
            <a:ext cx="1189487" cy="1444619"/>
          </a:xfrm>
          <a:custGeom>
            <a:avLst/>
            <a:gdLst>
              <a:gd name="connsiteX0" fmla="*/ 0 w 1291167"/>
              <a:gd name="connsiteY0" fmla="*/ 0 h 1702051"/>
              <a:gd name="connsiteX1" fmla="*/ 1095469 w 1291167"/>
              <a:gd name="connsiteY1" fmla="*/ 588475 h 1702051"/>
              <a:gd name="connsiteX2" fmla="*/ 1285592 w 1291167"/>
              <a:gd name="connsiteY2" fmla="*/ 1702051 h 1702051"/>
            </a:gdLst>
            <a:ahLst/>
            <a:cxnLst>
              <a:cxn ang="0">
                <a:pos x="connsiteX0" y="connsiteY0"/>
              </a:cxn>
              <a:cxn ang="0">
                <a:pos x="connsiteX1" y="connsiteY1"/>
              </a:cxn>
              <a:cxn ang="0">
                <a:pos x="connsiteX2" y="connsiteY2"/>
              </a:cxn>
            </a:cxnLst>
            <a:rect l="l" t="t" r="r" b="b"/>
            <a:pathLst>
              <a:path w="1291167" h="1702051">
                <a:moveTo>
                  <a:pt x="0" y="0"/>
                </a:moveTo>
                <a:cubicBezTo>
                  <a:pt x="440602" y="152400"/>
                  <a:pt x="881204" y="304800"/>
                  <a:pt x="1095469" y="588475"/>
                </a:cubicBezTo>
                <a:cubicBezTo>
                  <a:pt x="1309734" y="872150"/>
                  <a:pt x="1297663" y="1287100"/>
                  <a:pt x="1285592" y="1702051"/>
                </a:cubicBezTo>
              </a:path>
            </a:pathLst>
          </a:custGeom>
          <a:ln>
            <a:solidFill>
              <a:srgbClr val="758085">
                <a:alpha val="50196"/>
              </a:srgbClr>
            </a:solidFill>
            <a:headEnd type="triangle"/>
            <a:tail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7" name="TextBox 16"/>
          <p:cNvSpPr txBox="1"/>
          <p:nvPr/>
        </p:nvSpPr>
        <p:spPr>
          <a:xfrm>
            <a:off x="4080075" y="3823155"/>
            <a:ext cx="904414" cy="430887"/>
          </a:xfrm>
          <a:prstGeom prst="rect">
            <a:avLst/>
          </a:prstGeom>
          <a:noFill/>
        </p:spPr>
        <p:txBody>
          <a:bodyPr wrap="none" rtlCol="0">
            <a:spAutoFit/>
          </a:bodyPr>
          <a:lstStyle/>
          <a:p>
            <a:pPr algn="ctr"/>
            <a:r>
              <a:rPr lang="en-US" sz="1100" dirty="0"/>
              <a:t>difference</a:t>
            </a:r>
          </a:p>
          <a:p>
            <a:pPr algn="ctr"/>
            <a:r>
              <a:rPr lang="en-US" sz="1100" dirty="0"/>
              <a:t>meaningful</a:t>
            </a:r>
          </a:p>
        </p:txBody>
      </p:sp>
      <p:sp>
        <p:nvSpPr>
          <p:cNvPr id="18" name="TextBox 17"/>
          <p:cNvSpPr txBox="1"/>
          <p:nvPr/>
        </p:nvSpPr>
        <p:spPr>
          <a:xfrm>
            <a:off x="5830310" y="4419600"/>
            <a:ext cx="904414" cy="430887"/>
          </a:xfrm>
          <a:prstGeom prst="rect">
            <a:avLst/>
          </a:prstGeom>
          <a:noFill/>
        </p:spPr>
        <p:txBody>
          <a:bodyPr wrap="none" rtlCol="0">
            <a:spAutoFit/>
          </a:bodyPr>
          <a:lstStyle/>
          <a:p>
            <a:pPr algn="ctr"/>
            <a:r>
              <a:rPr lang="en-US" sz="1100" dirty="0"/>
              <a:t>difference</a:t>
            </a:r>
          </a:p>
          <a:p>
            <a:pPr algn="ctr"/>
            <a:r>
              <a:rPr lang="en-US" sz="1100" dirty="0"/>
              <a:t>meaningful</a:t>
            </a:r>
          </a:p>
        </p:txBody>
      </p:sp>
      <p:sp>
        <p:nvSpPr>
          <p:cNvPr id="19" name="Oval 18"/>
          <p:cNvSpPr/>
          <p:nvPr/>
        </p:nvSpPr>
        <p:spPr>
          <a:xfrm>
            <a:off x="7098361" y="5979066"/>
            <a:ext cx="279127" cy="248590"/>
          </a:xfrm>
          <a:prstGeom prst="ellipse">
            <a:avLst/>
          </a:prstGeom>
          <a:solidFill>
            <a:srgbClr val="6076B4">
              <a:alpha val="27059"/>
            </a:srgbClr>
          </a:solidFill>
          <a:ln>
            <a:solidFill>
              <a:srgbClr val="445583">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594531" y="5378902"/>
            <a:ext cx="904415" cy="600164"/>
          </a:xfrm>
          <a:prstGeom prst="rect">
            <a:avLst/>
          </a:prstGeom>
          <a:noFill/>
        </p:spPr>
        <p:txBody>
          <a:bodyPr wrap="none" rtlCol="0">
            <a:spAutoFit/>
          </a:bodyPr>
          <a:lstStyle/>
          <a:p>
            <a:pPr algn="ctr"/>
            <a:r>
              <a:rPr lang="en-US" sz="1100" dirty="0"/>
              <a:t>difference</a:t>
            </a:r>
          </a:p>
          <a:p>
            <a:pPr algn="ctr"/>
            <a:r>
              <a:rPr lang="en-US" sz="1100" dirty="0"/>
              <a:t>less</a:t>
            </a:r>
          </a:p>
          <a:p>
            <a:pPr algn="ctr"/>
            <a:r>
              <a:rPr lang="en-US" sz="1100" dirty="0"/>
              <a:t>meaningful</a:t>
            </a:r>
          </a:p>
        </p:txBody>
      </p:sp>
    </p:spTree>
    <p:extLst>
      <p:ext uri="{BB962C8B-B14F-4D97-AF65-F5344CB8AC3E}">
        <p14:creationId xmlns:p14="http://schemas.microsoft.com/office/powerpoint/2010/main" val="28505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19" grpId="0" animBg="1"/>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Ignoring the base of logs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You will often see the base of logs ignored with runtime analysis</a:t>
                </a:r>
              </a:p>
              <a:p>
                <a:r>
                  <a:rPr lang="en-US" dirty="0"/>
                  <a:t>We can essentially ignore the log of any base used in a runtime function as it only contributes to the leading constant of a function</a:t>
                </a:r>
              </a:p>
              <a:p>
                <a:r>
                  <a:rPr lang="en-US" dirty="0"/>
                  <a:t>Example: </a:t>
                </a:r>
                <a14:m>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=6</m:t>
                    </m:r>
                    <m:sSub>
                      <m:sSubPr>
                        <m:ctrlPr>
                          <a:rPr lang="en-US" b="0" i="1" smtClean="0">
                            <a:latin typeface="Cambria Math"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4</m:t>
                        </m:r>
                      </m:sub>
                    </m:sSub>
                    <m:d>
                      <m:dPr>
                        <m:ctrlPr>
                          <a:rPr lang="en-US" b="0" i="1" smtClean="0">
                            <a:latin typeface="Cambria Math" charset="0"/>
                          </a:rPr>
                        </m:ctrlPr>
                      </m:dPr>
                      <m:e>
                        <m:r>
                          <a:rPr lang="en-US" b="0" i="1" smtClean="0">
                            <a:latin typeface="Cambria Math" panose="02040503050406030204" pitchFamily="18" charset="0"/>
                          </a:rPr>
                          <m:t>𝑛</m:t>
                        </m:r>
                      </m:e>
                    </m:d>
                  </m:oMath>
                </a14:m>
                <a:endParaRPr lang="en-US" b="0" dirty="0"/>
              </a:p>
              <a:p>
                <a:pPr lvl="1"/>
                <a:r>
                  <a:rPr lang="en-US" dirty="0"/>
                  <a:t>We normally would ignore the leading constant 6</a:t>
                </a:r>
              </a:p>
              <a:p>
                <a:pPr lvl="1"/>
                <a:r>
                  <a:rPr lang="en-US" b="1" dirty="0"/>
                  <a:t>Key observation: </a:t>
                </a:r>
                <a:r>
                  <a:rPr lang="en-US" dirty="0"/>
                  <a:t>I can convert from one log base to any other log base and only incur a change to the leading constant</a:t>
                </a:r>
              </a:p>
              <a:p>
                <a:pPr lvl="1"/>
                <a:r>
                  <a:rPr lang="en-US" b="1" dirty="0"/>
                  <a:t>How?: </a:t>
                </a:r>
                <a:r>
                  <a:rPr lang="en-US" dirty="0"/>
                  <a:t>The change of base formula!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1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181100" y="5257800"/>
                <a:ext cx="6781800" cy="6784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d>
                        <m:dPr>
                          <m:ctrlPr>
                            <a:rPr lang="en-US" i="1">
                              <a:latin typeface="Cambria Math" charset="0"/>
                            </a:rPr>
                          </m:ctrlPr>
                        </m:dPr>
                        <m:e>
                          <m:r>
                            <a:rPr lang="en-US" i="1">
                              <a:latin typeface="Cambria Math" panose="02040503050406030204" pitchFamily="18" charset="0"/>
                            </a:rPr>
                            <m:t>𝑛</m:t>
                          </m:r>
                        </m:e>
                      </m:d>
                      <m:r>
                        <a:rPr lang="en-US" i="1">
                          <a:latin typeface="Cambria Math" panose="02040503050406030204" pitchFamily="18" charset="0"/>
                        </a:rPr>
                        <m:t>=6</m:t>
                      </m:r>
                      <m:sSub>
                        <m:sSubPr>
                          <m:ctrlPr>
                            <a:rPr lang="en-US" i="1">
                              <a:latin typeface="Cambria Math" charset="0"/>
                            </a:rPr>
                          </m:ctrlPr>
                        </m:sSubPr>
                        <m:e>
                          <m:r>
                            <a:rPr lang="en-US" i="1">
                              <a:latin typeface="Cambria Math" panose="02040503050406030204" pitchFamily="18" charset="0"/>
                            </a:rPr>
                            <m:t>𝑙𝑜𝑔</m:t>
                          </m:r>
                        </m:e>
                        <m:sub>
                          <m:r>
                            <a:rPr lang="en-US" b="0" i="1" smtClean="0">
                              <a:latin typeface="Cambria Math" panose="02040503050406030204" pitchFamily="18" charset="0"/>
                            </a:rPr>
                            <m:t>4</m:t>
                          </m:r>
                        </m:sub>
                      </m:sSub>
                      <m:d>
                        <m:dPr>
                          <m:ctrlPr>
                            <a:rPr lang="en-US" i="1">
                              <a:latin typeface="Cambria Math" charset="0"/>
                            </a:rPr>
                          </m:ctrlPr>
                        </m:dPr>
                        <m:e>
                          <m:r>
                            <a:rPr lang="en-US" i="1">
                              <a:latin typeface="Cambria Math" panose="02040503050406030204" pitchFamily="18" charset="0"/>
                            </a:rPr>
                            <m:t>𝑛</m:t>
                          </m:r>
                        </m:e>
                      </m:d>
                      <m:r>
                        <a:rPr lang="en-US" b="0" i="0" smtClean="0">
                          <a:latin typeface="Cambria Math" panose="02040503050406030204" pitchFamily="18" charset="0"/>
                        </a:rPr>
                        <m:t>=6∗</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charset="0"/>
                                </a:rPr>
                              </m:ctrlPr>
                            </m:dPr>
                            <m:e>
                              <m:r>
                                <a:rPr lang="en-US" b="0" i="1" smtClean="0">
                                  <a:latin typeface="Cambria Math" panose="02040503050406030204" pitchFamily="18" charset="0"/>
                                </a:rPr>
                                <m:t>𝑛</m:t>
                              </m:r>
                            </m:e>
                          </m:d>
                        </m:num>
                        <m:den>
                          <m:sSub>
                            <m:sSubPr>
                              <m:ctrlPr>
                                <a:rPr lang="en-US" b="0" i="1" smtClean="0">
                                  <a:latin typeface="Cambria Math"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charset="0"/>
                                </a:rPr>
                              </m:ctrlPr>
                            </m:dPr>
                            <m:e>
                              <m:r>
                                <a:rPr lang="en-US" b="0" i="1" smtClean="0">
                                  <a:latin typeface="Cambria Math" panose="02040503050406030204" pitchFamily="18" charset="0"/>
                                </a:rPr>
                                <m:t>4</m:t>
                              </m:r>
                            </m:e>
                          </m:d>
                        </m:den>
                      </m:f>
                      <m:r>
                        <a:rPr lang="en-US" b="0" i="1" smtClean="0">
                          <a:latin typeface="Cambria Math" panose="02040503050406030204" pitchFamily="18" charset="0"/>
                        </a:rPr>
                        <m:t>=6∗</m:t>
                      </m:r>
                      <m:f>
                        <m:fPr>
                          <m:ctrlPr>
                            <a:rPr lang="en-US" b="0" i="1" smtClean="0">
                              <a:latin typeface="Cambria Math"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sSub>
                        <m:sSubPr>
                          <m:ctrlPr>
                            <a:rPr lang="en-US" b="0" i="1" smtClean="0">
                              <a:latin typeface="Cambria Math"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=3</m:t>
                      </m:r>
                      <m:sSub>
                        <m:sSubPr>
                          <m:ctrlPr>
                            <a:rPr lang="en-US" b="0" i="1" smtClean="0">
                              <a:latin typeface="Cambria Math"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181100" y="5257800"/>
                <a:ext cx="6781800" cy="678455"/>
              </a:xfrm>
              <a:prstGeom prst="rect">
                <a:avLst/>
              </a:prstGeom>
              <a:blipFill>
                <a:blip r:embed="rId3"/>
                <a:stretch>
                  <a:fillRect/>
                </a:stretch>
              </a:blipFill>
            </p:spPr>
            <p:txBody>
              <a:bodyPr/>
              <a:lstStyle/>
              <a:p>
                <a:r>
                  <a:rPr lang="en-US">
                    <a:noFill/>
                  </a:rPr>
                  <a:t> </a:t>
                </a:r>
              </a:p>
            </p:txBody>
          </p:sp>
        </mc:Fallback>
      </mc:AlternateContent>
      <p:grpSp>
        <p:nvGrpSpPr>
          <p:cNvPr id="16" name="Group 15"/>
          <p:cNvGrpSpPr/>
          <p:nvPr/>
        </p:nvGrpSpPr>
        <p:grpSpPr>
          <a:xfrm>
            <a:off x="2362201" y="5763917"/>
            <a:ext cx="5181600" cy="451908"/>
            <a:chOff x="2362201" y="5763917"/>
            <a:chExt cx="5181600" cy="451908"/>
          </a:xfrm>
        </p:grpSpPr>
        <p:sp>
          <p:nvSpPr>
            <p:cNvPr id="5" name="Left Brace 4"/>
            <p:cNvSpPr/>
            <p:nvPr/>
          </p:nvSpPr>
          <p:spPr>
            <a:xfrm rot="16200000">
              <a:off x="2653359" y="5472759"/>
              <a:ext cx="255885" cy="838201"/>
            </a:xfrm>
            <a:prstGeom prst="leftBrace">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Left Brace 5"/>
            <p:cNvSpPr/>
            <p:nvPr/>
          </p:nvSpPr>
          <p:spPr>
            <a:xfrm rot="16200000">
              <a:off x="6996758" y="5483145"/>
              <a:ext cx="255885" cy="838201"/>
            </a:xfrm>
            <a:prstGeom prst="leftBrace">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8" name="Straight Connector 7"/>
            <p:cNvCxnSpPr/>
            <p:nvPr/>
          </p:nvCxnSpPr>
          <p:spPr>
            <a:xfrm>
              <a:off x="2781301" y="6205439"/>
              <a:ext cx="4343399" cy="10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p:cNvCxnSpPr>
              <a:stCxn id="5" idx="1"/>
            </p:cNvCxnSpPr>
            <p:nvPr/>
          </p:nvCxnSpPr>
          <p:spPr>
            <a:xfrm flipH="1">
              <a:off x="2781301" y="6019802"/>
              <a:ext cx="1" cy="196023"/>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p:cNvCxnSpPr>
              <a:stCxn id="6" idx="1"/>
            </p:cNvCxnSpPr>
            <p:nvPr/>
          </p:nvCxnSpPr>
          <p:spPr>
            <a:xfrm flipH="1">
              <a:off x="7124700" y="6030188"/>
              <a:ext cx="1" cy="185637"/>
            </a:xfrm>
            <a:prstGeom prst="line">
              <a:avLst/>
            </a:prstGeom>
            <a:ln w="19050"/>
          </p:spPr>
          <p:style>
            <a:lnRef idx="1">
              <a:schemeClr val="dk1"/>
            </a:lnRef>
            <a:fillRef idx="0">
              <a:schemeClr val="dk1"/>
            </a:fillRef>
            <a:effectRef idx="0">
              <a:schemeClr val="dk1"/>
            </a:effectRef>
            <a:fontRef idx="minor">
              <a:schemeClr val="tx1"/>
            </a:fontRef>
          </p:style>
        </p:cxnSp>
      </p:grpSp>
      <p:sp>
        <p:nvSpPr>
          <p:cNvPr id="15" name="TextBox 14"/>
          <p:cNvSpPr txBox="1"/>
          <p:nvPr/>
        </p:nvSpPr>
        <p:spPr>
          <a:xfrm>
            <a:off x="3142184" y="6249675"/>
            <a:ext cx="3621632" cy="307777"/>
          </a:xfrm>
          <a:prstGeom prst="rect">
            <a:avLst/>
          </a:prstGeom>
          <a:noFill/>
        </p:spPr>
        <p:txBody>
          <a:bodyPr wrap="none" rtlCol="0">
            <a:spAutoFit/>
          </a:bodyPr>
          <a:lstStyle/>
          <a:p>
            <a:r>
              <a:rPr lang="en-US" sz="1400" dirty="0"/>
              <a:t>Only differ by a constant, which we ignore!</a:t>
            </a:r>
          </a:p>
        </p:txBody>
      </p:sp>
    </p:spTree>
    <p:extLst>
      <p:ext uri="{BB962C8B-B14F-4D97-AF65-F5344CB8AC3E}">
        <p14:creationId xmlns:p14="http://schemas.microsoft.com/office/powerpoint/2010/main" val="175080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Big-oh notation</a:t>
            </a:r>
          </a:p>
        </p:txBody>
      </p:sp>
      <p:sp>
        <p:nvSpPr>
          <p:cNvPr id="3" name="Content Placeholder 2"/>
          <p:cNvSpPr>
            <a:spLocks noGrp="1"/>
          </p:cNvSpPr>
          <p:nvPr>
            <p:ph idx="1"/>
          </p:nvPr>
        </p:nvSpPr>
        <p:spPr/>
        <p:txBody>
          <a:bodyPr/>
          <a:lstStyle/>
          <a:p>
            <a:r>
              <a:rPr lang="en-US" dirty="0"/>
              <a:t>A notation for measure the asymptotic behavior of functions</a:t>
            </a:r>
          </a:p>
          <a:p>
            <a:r>
              <a:rPr lang="en-US" dirty="0"/>
              <a:t>Useful for denoting the difference in speed between algorithms for very large inputs</a:t>
            </a:r>
          </a:p>
          <a:p>
            <a:r>
              <a:rPr lang="en-US" dirty="0"/>
              <a:t>Notations:</a:t>
            </a:r>
          </a:p>
          <a:p>
            <a:pPr marL="457200" lvl="1" indent="0">
              <a:buNone/>
            </a:pPr>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538033583"/>
                  </p:ext>
                </p:extLst>
              </p:nvPr>
            </p:nvGraphicFramePr>
            <p:xfrm>
              <a:off x="1295400" y="4114800"/>
              <a:ext cx="6096001" cy="1924600"/>
            </p:xfrm>
            <a:graphic>
              <a:graphicData uri="http://schemas.openxmlformats.org/drawingml/2006/table">
                <a:tbl>
                  <a:tblPr firstRow="1" bandRow="1">
                    <a:tableStyleId>{00A15C55-8517-42AA-B614-E9B94910E393}</a:tableStyleId>
                  </a:tblPr>
                  <a:tblGrid>
                    <a:gridCol w="1447800">
                      <a:extLst>
                        <a:ext uri="{9D8B030D-6E8A-4147-A177-3AD203B41FA5}">
                          <a16:colId xmlns="" xmlns:a16="http://schemas.microsoft.com/office/drawing/2014/main" val="3860842752"/>
                        </a:ext>
                      </a:extLst>
                    </a:gridCol>
                    <a:gridCol w="1915511">
                      <a:extLst>
                        <a:ext uri="{9D8B030D-6E8A-4147-A177-3AD203B41FA5}">
                          <a16:colId xmlns="" xmlns:a16="http://schemas.microsoft.com/office/drawing/2014/main" val="1652364"/>
                        </a:ext>
                      </a:extLst>
                    </a:gridCol>
                    <a:gridCol w="2732690">
                      <a:extLst>
                        <a:ext uri="{9D8B030D-6E8A-4147-A177-3AD203B41FA5}">
                          <a16:colId xmlns="" xmlns:a16="http://schemas.microsoft.com/office/drawing/2014/main" val="58656109"/>
                        </a:ext>
                      </a:extLst>
                    </a:gridCol>
                  </a:tblGrid>
                  <a:tr h="304800">
                    <a:tc>
                      <a:txBody>
                        <a:bodyPr/>
                        <a:lstStyle/>
                        <a:p>
                          <a:r>
                            <a:rPr lang="en-US" sz="1400" dirty="0"/>
                            <a:t>Notation</a:t>
                          </a:r>
                        </a:p>
                      </a:txBody>
                      <a:tcPr/>
                    </a:tc>
                    <a:tc>
                      <a:txBody>
                        <a:bodyPr/>
                        <a:lstStyle/>
                        <a:p>
                          <a:r>
                            <a:rPr lang="en-US" sz="1400" dirty="0"/>
                            <a:t>General</a:t>
                          </a:r>
                          <a:r>
                            <a:rPr lang="en-US" sz="1400" baseline="0" dirty="0"/>
                            <a:t> form</a:t>
                          </a:r>
                          <a:endParaRPr lang="en-US" sz="1400" dirty="0"/>
                        </a:p>
                      </a:txBody>
                      <a:tcPr/>
                    </a:tc>
                    <a:tc>
                      <a:txBody>
                        <a:bodyPr/>
                        <a:lstStyle/>
                        <a:p>
                          <a:r>
                            <a:rPr lang="en-US" sz="1400" dirty="0"/>
                            <a:t>Example</a:t>
                          </a:r>
                        </a:p>
                      </a:txBody>
                      <a:tcPr/>
                    </a:tc>
                    <a:extLst>
                      <a:ext uri="{0D108BD9-81ED-4DB2-BD59-A6C34878D82A}">
                        <a16:rowId xmlns="" xmlns:a16="http://schemas.microsoft.com/office/drawing/2014/main" val="1455210660"/>
                      </a:ext>
                    </a:extLst>
                  </a:tr>
                  <a:tr h="356299">
                    <a:tc>
                      <a:txBody>
                        <a:bodyPr/>
                        <a:lstStyle/>
                        <a:p>
                          <a:r>
                            <a:rPr lang="en-US" sz="1400" dirty="0"/>
                            <a:t>Big-oh</a:t>
                          </a:r>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r>
                                  <a:rPr lang="en-US" sz="1400" smtClean="0">
                                    <a:latin typeface="Cambria Math" panose="02040503050406030204" pitchFamily="18" charset="0"/>
                                  </a:rPr>
                                  <m:t>𝑂</m:t>
                                </m:r>
                                <m:r>
                                  <a:rPr lang="en-US" sz="1400" smtClean="0">
                                    <a:latin typeface="Cambria Math" panose="02040503050406030204" pitchFamily="18" charset="0"/>
                                  </a:rPr>
                                  <m:t>(</m:t>
                                </m:r>
                                <m:r>
                                  <a:rPr lang="en-US" sz="1400" smtClean="0">
                                    <a:latin typeface="Cambria Math" panose="02040503050406030204" pitchFamily="18" charset="0"/>
                                  </a:rPr>
                                  <m:t>𝑔</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r>
                                  <a:rPr lang="en-US" sz="1400" smtClean="0">
                                    <a:latin typeface="Cambria Math" panose="02040503050406030204" pitchFamily="18" charset="0"/>
                                  </a:rPr>
                                  <m:t>𝑂</m:t>
                                </m:r>
                                <m:r>
                                  <a:rPr lang="en-US" sz="1400" smtClean="0">
                                    <a:latin typeface="Cambria Math" panose="02040503050406030204" pitchFamily="18" charset="0"/>
                                  </a:rPr>
                                  <m:t>(</m:t>
                                </m:r>
                                <m:sSup>
                                  <m:sSupPr>
                                    <m:ctrlPr>
                                      <a:rPr lang="en-US" sz="1400" i="1" smtClean="0">
                                        <a:latin typeface="Cambria Math" charset="0"/>
                                      </a:rPr>
                                    </m:ctrlPr>
                                  </m:sSupPr>
                                  <m:e>
                                    <m:r>
                                      <a:rPr lang="en-US" sz="1400" smtClean="0">
                                        <a:latin typeface="Cambria Math" panose="02040503050406030204" pitchFamily="18" charset="0"/>
                                      </a:rPr>
                                      <m:t>𝑛</m:t>
                                    </m:r>
                                  </m:e>
                                  <m:sup>
                                    <m:r>
                                      <a:rPr lang="en-US" sz="1400" smtClean="0">
                                        <a:latin typeface="Cambria Math" panose="02040503050406030204" pitchFamily="18" charset="0"/>
                                      </a:rPr>
                                      <m:t>2</m:t>
                                    </m:r>
                                  </m:sup>
                                </m:sSup>
                                <m:r>
                                  <a:rPr lang="en-US" sz="1400" smtClean="0">
                                    <a:latin typeface="Cambria Math" panose="02040503050406030204" pitchFamily="18" charset="0"/>
                                  </a:rPr>
                                  <m:t>)</m:t>
                                </m:r>
                              </m:oMath>
                            </m:oMathPara>
                          </a14:m>
                          <a:endParaRPr lang="en-US" sz="1400" dirty="0"/>
                        </a:p>
                      </a:txBody>
                      <a:tcPr/>
                    </a:tc>
                    <a:extLst>
                      <a:ext uri="{0D108BD9-81ED-4DB2-BD59-A6C34878D82A}">
                        <a16:rowId xmlns="" xmlns:a16="http://schemas.microsoft.com/office/drawing/2014/main" val="2948832307"/>
                      </a:ext>
                    </a:extLst>
                  </a:tr>
                  <a:tr h="304800">
                    <a:tc>
                      <a:txBody>
                        <a:bodyPr/>
                        <a:lstStyle/>
                        <a:p>
                          <a:r>
                            <a:rPr lang="en-US" sz="1400" dirty="0"/>
                            <a:t>Big-omega</a:t>
                          </a:r>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 </m:t>
                                </m:r>
                                <m:r>
                                  <m:rPr>
                                    <m:sty m:val="p"/>
                                  </m:rPr>
                                  <a:rPr lang="el-GR" sz="1400" smtClean="0">
                                    <a:latin typeface="Cambria Math" panose="02040503050406030204" pitchFamily="18" charset="0"/>
                                  </a:rPr>
                                  <m:t>Ω</m:t>
                                </m:r>
                                <m:r>
                                  <a:rPr lang="en-US" sz="1400" smtClean="0">
                                    <a:latin typeface="Cambria Math" panose="02040503050406030204" pitchFamily="18" charset="0"/>
                                  </a:rPr>
                                  <m:t>(</m:t>
                                </m:r>
                                <m:r>
                                  <a:rPr lang="en-US" sz="1400" smtClean="0">
                                    <a:latin typeface="Cambria Math" panose="02040503050406030204" pitchFamily="18" charset="0"/>
                                  </a:rPr>
                                  <m:t>𝑔</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 </m:t>
                                </m:r>
                                <m:r>
                                  <m:rPr>
                                    <m:sty m:val="p"/>
                                  </m:rPr>
                                  <a:rPr lang="el-GR" sz="1400" smtClean="0">
                                    <a:latin typeface="Cambria Math" panose="02040503050406030204" pitchFamily="18" charset="0"/>
                                  </a:rPr>
                                  <m:t>Ω</m:t>
                                </m:r>
                                <m:r>
                                  <a:rPr lang="en-US" sz="1400" smtClean="0">
                                    <a:latin typeface="Cambria Math" panose="02040503050406030204" pitchFamily="18" charset="0"/>
                                  </a:rPr>
                                  <m:t>(</m:t>
                                </m:r>
                                <m:r>
                                  <a:rPr lang="en-US" sz="1400" smtClean="0">
                                    <a:latin typeface="Cambria Math" panose="02040503050406030204" pitchFamily="18" charset="0"/>
                                  </a:rPr>
                                  <m:t>𝑙𝑜𝑔𝑛</m:t>
                                </m:r>
                                <m:r>
                                  <a:rPr lang="en-US" sz="1400" smtClean="0">
                                    <a:latin typeface="Cambria Math" panose="02040503050406030204" pitchFamily="18" charset="0"/>
                                  </a:rPr>
                                  <m:t>)</m:t>
                                </m:r>
                              </m:oMath>
                            </m:oMathPara>
                          </a14:m>
                          <a:endParaRPr lang="en-US" sz="1400" dirty="0"/>
                        </a:p>
                      </a:txBody>
                      <a:tcPr/>
                    </a:tc>
                    <a:extLst>
                      <a:ext uri="{0D108BD9-81ED-4DB2-BD59-A6C34878D82A}">
                        <a16:rowId xmlns="" xmlns:a16="http://schemas.microsoft.com/office/drawing/2014/main" val="1792094528"/>
                      </a:ext>
                    </a:extLst>
                  </a:tr>
                  <a:tr h="304800">
                    <a:tc>
                      <a:txBody>
                        <a:bodyPr/>
                        <a:lstStyle/>
                        <a:p>
                          <a:r>
                            <a:rPr lang="en-US" sz="1400" dirty="0"/>
                            <a:t>Big-theta</a:t>
                          </a:r>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 </m:t>
                                </m:r>
                                <m:r>
                                  <m:rPr>
                                    <m:sty m:val="p"/>
                                  </m:rPr>
                                  <a:rPr lang="el-GR" sz="1400" smtClean="0">
                                    <a:latin typeface="Cambria Math" panose="02040503050406030204" pitchFamily="18" charset="0"/>
                                  </a:rPr>
                                  <m:t>Θ</m:t>
                                </m:r>
                                <m:r>
                                  <a:rPr lang="en-US" sz="1400" smtClean="0">
                                    <a:latin typeface="Cambria Math" panose="02040503050406030204" pitchFamily="18" charset="0"/>
                                  </a:rPr>
                                  <m:t>(</m:t>
                                </m:r>
                                <m:r>
                                  <a:rPr lang="en-US" sz="1400" smtClean="0">
                                    <a:latin typeface="Cambria Math" panose="02040503050406030204" pitchFamily="18" charset="0"/>
                                  </a:rPr>
                                  <m:t>𝑔</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 </m:t>
                                </m:r>
                                <m:r>
                                  <m:rPr>
                                    <m:sty m:val="p"/>
                                  </m:rPr>
                                  <a:rPr lang="el-GR" sz="1400" smtClean="0">
                                    <a:latin typeface="Cambria Math" panose="02040503050406030204" pitchFamily="18" charset="0"/>
                                  </a:rPr>
                                  <m:t>Θ</m:t>
                                </m:r>
                                <m:r>
                                  <a:rPr lang="en-US" sz="1400" smtClean="0">
                                    <a:latin typeface="Cambria Math" panose="02040503050406030204" pitchFamily="18" charset="0"/>
                                  </a:rPr>
                                  <m:t>(</m:t>
                                </m:r>
                                <m:r>
                                  <a:rPr lang="en-US" sz="1400" smtClean="0">
                                    <a:latin typeface="Cambria Math" panose="02040503050406030204" pitchFamily="18" charset="0"/>
                                  </a:rPr>
                                  <m:t>𝑛</m:t>
                                </m:r>
                                <m:r>
                                  <a:rPr lang="en-US" sz="1400" smtClean="0">
                                    <a:latin typeface="Cambria Math" panose="02040503050406030204" pitchFamily="18" charset="0"/>
                                  </a:rPr>
                                  <m:t>)</m:t>
                                </m:r>
                              </m:oMath>
                            </m:oMathPara>
                          </a14:m>
                          <a:endParaRPr lang="en-US" sz="1400" dirty="0"/>
                        </a:p>
                      </a:txBody>
                      <a:tcPr/>
                    </a:tc>
                    <a:extLst>
                      <a:ext uri="{0D108BD9-81ED-4DB2-BD59-A6C34878D82A}">
                        <a16:rowId xmlns="" xmlns:a16="http://schemas.microsoft.com/office/drawing/2014/main" val="3844470417"/>
                      </a:ext>
                    </a:extLst>
                  </a:tr>
                  <a:tr h="304800">
                    <a:tc>
                      <a:txBody>
                        <a:bodyPr/>
                        <a:lstStyle/>
                        <a:p>
                          <a:r>
                            <a:rPr lang="en-US" sz="1400" dirty="0"/>
                            <a:t>Little-oh</a:t>
                          </a:r>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r>
                                  <a:rPr lang="en-US" sz="1400" smtClean="0">
                                    <a:latin typeface="Cambria Math" panose="02040503050406030204" pitchFamily="18" charset="0"/>
                                  </a:rPr>
                                  <m:t>𝑜</m:t>
                                </m:r>
                                <m:r>
                                  <a:rPr lang="en-US" sz="1400" smtClean="0">
                                    <a:latin typeface="Cambria Math" panose="02040503050406030204" pitchFamily="18" charset="0"/>
                                  </a:rPr>
                                  <m:t>(</m:t>
                                </m:r>
                                <m:r>
                                  <a:rPr lang="en-US" sz="1400" smtClean="0">
                                    <a:latin typeface="Cambria Math" panose="02040503050406030204" pitchFamily="18" charset="0"/>
                                  </a:rPr>
                                  <m:t>𝑔</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r>
                                  <a:rPr lang="en-US" sz="1400" smtClean="0">
                                    <a:latin typeface="Cambria Math" panose="02040503050406030204" pitchFamily="18" charset="0"/>
                                  </a:rPr>
                                  <m:t>𝑜</m:t>
                                </m:r>
                                <m:r>
                                  <a:rPr lang="en-US" sz="1400" smtClean="0">
                                    <a:latin typeface="Cambria Math" panose="02040503050406030204" pitchFamily="18" charset="0"/>
                                  </a:rPr>
                                  <m:t>(</m:t>
                                </m:r>
                                <m:r>
                                  <a:rPr lang="en-US" sz="1400" smtClean="0">
                                    <a:latin typeface="Cambria Math" panose="02040503050406030204" pitchFamily="18" charset="0"/>
                                  </a:rPr>
                                  <m:t>𝑛𝑙𝑜𝑔𝑛</m:t>
                                </m:r>
                                <m:r>
                                  <a:rPr lang="en-US" sz="1400" smtClean="0">
                                    <a:latin typeface="Cambria Math" panose="02040503050406030204" pitchFamily="18" charset="0"/>
                                  </a:rPr>
                                  <m:t>)</m:t>
                                </m:r>
                              </m:oMath>
                            </m:oMathPara>
                          </a14:m>
                          <a:endParaRPr lang="en-US" sz="1400" dirty="0"/>
                        </a:p>
                      </a:txBody>
                      <a:tcPr/>
                    </a:tc>
                    <a:extLst>
                      <a:ext uri="{0D108BD9-81ED-4DB2-BD59-A6C34878D82A}">
                        <a16:rowId xmlns="" xmlns:a16="http://schemas.microsoft.com/office/drawing/2014/main" val="97593008"/>
                      </a:ext>
                    </a:extLst>
                  </a:tr>
                  <a:tr h="349101">
                    <a:tc>
                      <a:txBody>
                        <a:bodyPr/>
                        <a:lstStyle/>
                        <a:p>
                          <a:r>
                            <a:rPr lang="en-US" sz="1400" dirty="0"/>
                            <a:t>Little-omega</a:t>
                          </a:r>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 </m:t>
                                </m:r>
                                <m:r>
                                  <a:rPr lang="en-US" sz="1400" smtClean="0">
                                    <a:latin typeface="Cambria Math" panose="02040503050406030204" pitchFamily="18" charset="0"/>
                                  </a:rPr>
                                  <m:t>𝜔</m:t>
                                </m:r>
                                <m:r>
                                  <a:rPr lang="en-US" sz="1400" smtClean="0">
                                    <a:latin typeface="Cambria Math" panose="02040503050406030204" pitchFamily="18" charset="0"/>
                                  </a:rPr>
                                  <m:t>(</m:t>
                                </m:r>
                                <m:r>
                                  <a:rPr lang="en-US" sz="1400" smtClean="0">
                                    <a:latin typeface="Cambria Math" panose="02040503050406030204" pitchFamily="18" charset="0"/>
                                  </a:rPr>
                                  <m:t>𝑔</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𝑓</m:t>
                                </m:r>
                                <m:d>
                                  <m:dPr>
                                    <m:ctrlPr>
                                      <a:rPr lang="en-US" sz="1400" i="1" smtClean="0">
                                        <a:latin typeface="Cambria Math" charset="0"/>
                                      </a:rPr>
                                    </m:ctrlPr>
                                  </m:dPr>
                                  <m:e>
                                    <m:r>
                                      <a:rPr lang="en-US" sz="1400" smtClean="0">
                                        <a:latin typeface="Cambria Math" panose="02040503050406030204" pitchFamily="18" charset="0"/>
                                      </a:rPr>
                                      <m:t>𝑛</m:t>
                                    </m:r>
                                  </m:e>
                                </m:d>
                                <m:r>
                                  <a:rPr lang="en-US" sz="1400" smtClean="0">
                                    <a:latin typeface="Cambria Math" panose="02040503050406030204" pitchFamily="18" charset="0"/>
                                  </a:rPr>
                                  <m:t>=</m:t>
                                </m:r>
                                <m:r>
                                  <a:rPr lang="en-US" sz="1400" smtClean="0">
                                    <a:latin typeface="Cambria Math" panose="02040503050406030204" pitchFamily="18" charset="0"/>
                                  </a:rPr>
                                  <m:t>𝜔</m:t>
                                </m:r>
                                <m:r>
                                  <a:rPr lang="en-US" sz="1400" smtClean="0">
                                    <a:latin typeface="Cambria Math" panose="02040503050406030204" pitchFamily="18" charset="0"/>
                                  </a:rPr>
                                  <m:t>(</m:t>
                                </m:r>
                                <m:r>
                                  <a:rPr lang="en-US" sz="1400" smtClean="0">
                                    <a:latin typeface="Cambria Math" panose="02040503050406030204" pitchFamily="18" charset="0"/>
                                  </a:rPr>
                                  <m:t>𝑛</m:t>
                                </m:r>
                                <m:r>
                                  <a:rPr lang="en-US" sz="1400" smtClean="0">
                                    <a:latin typeface="Cambria Math" panose="02040503050406030204" pitchFamily="18" charset="0"/>
                                  </a:rPr>
                                  <m:t>!)</m:t>
                                </m:r>
                              </m:oMath>
                            </m:oMathPara>
                          </a14:m>
                          <a:endParaRPr lang="en-US" sz="1400" dirty="0"/>
                        </a:p>
                      </a:txBody>
                      <a:tcPr/>
                    </a:tc>
                    <a:extLst>
                      <a:ext uri="{0D108BD9-81ED-4DB2-BD59-A6C34878D82A}">
                        <a16:rowId xmlns="" xmlns:a16="http://schemas.microsoft.com/office/drawing/2014/main" val="354027858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538033583"/>
                  </p:ext>
                </p:extLst>
              </p:nvPr>
            </p:nvGraphicFramePr>
            <p:xfrm>
              <a:off x="1295400" y="4114800"/>
              <a:ext cx="6096001" cy="1924600"/>
            </p:xfrm>
            <a:graphic>
              <a:graphicData uri="http://schemas.openxmlformats.org/drawingml/2006/table">
                <a:tbl>
                  <a:tblPr firstRow="1" bandRow="1">
                    <a:tableStyleId>{00A15C55-8517-42AA-B614-E9B94910E393}</a:tableStyleId>
                  </a:tblPr>
                  <a:tblGrid>
                    <a:gridCol w="1447800">
                      <a:extLst>
                        <a:ext uri="{9D8B030D-6E8A-4147-A177-3AD203B41FA5}">
                          <a16:colId xmlns:a16="http://schemas.microsoft.com/office/drawing/2014/main" val="3860842752"/>
                        </a:ext>
                      </a:extLst>
                    </a:gridCol>
                    <a:gridCol w="1915511">
                      <a:extLst>
                        <a:ext uri="{9D8B030D-6E8A-4147-A177-3AD203B41FA5}">
                          <a16:colId xmlns:a16="http://schemas.microsoft.com/office/drawing/2014/main" val="1652364"/>
                        </a:ext>
                      </a:extLst>
                    </a:gridCol>
                    <a:gridCol w="2732690">
                      <a:extLst>
                        <a:ext uri="{9D8B030D-6E8A-4147-A177-3AD203B41FA5}">
                          <a16:colId xmlns:a16="http://schemas.microsoft.com/office/drawing/2014/main" val="58656109"/>
                        </a:ext>
                      </a:extLst>
                    </a:gridCol>
                  </a:tblGrid>
                  <a:tr h="304800">
                    <a:tc>
                      <a:txBody>
                        <a:bodyPr/>
                        <a:lstStyle/>
                        <a:p>
                          <a:r>
                            <a:rPr lang="en-US" sz="1400" dirty="0"/>
                            <a:t>Notation</a:t>
                          </a:r>
                        </a:p>
                      </a:txBody>
                      <a:tcPr/>
                    </a:tc>
                    <a:tc>
                      <a:txBody>
                        <a:bodyPr/>
                        <a:lstStyle/>
                        <a:p>
                          <a:r>
                            <a:rPr lang="en-US" sz="1400" dirty="0"/>
                            <a:t>General</a:t>
                          </a:r>
                          <a:r>
                            <a:rPr lang="en-US" sz="1400" baseline="0" dirty="0"/>
                            <a:t> form</a:t>
                          </a:r>
                          <a:endParaRPr lang="en-US" sz="1400" dirty="0"/>
                        </a:p>
                      </a:txBody>
                      <a:tcPr/>
                    </a:tc>
                    <a:tc>
                      <a:txBody>
                        <a:bodyPr/>
                        <a:lstStyle/>
                        <a:p>
                          <a:r>
                            <a:rPr lang="en-US" sz="1400" dirty="0"/>
                            <a:t>Example</a:t>
                          </a:r>
                        </a:p>
                      </a:txBody>
                      <a:tcPr/>
                    </a:tc>
                    <a:extLst>
                      <a:ext uri="{0D108BD9-81ED-4DB2-BD59-A6C34878D82A}">
                        <a16:rowId xmlns:a16="http://schemas.microsoft.com/office/drawing/2014/main" val="1455210660"/>
                      </a:ext>
                    </a:extLst>
                  </a:tr>
                  <a:tr h="356299">
                    <a:tc>
                      <a:txBody>
                        <a:bodyPr/>
                        <a:lstStyle/>
                        <a:p>
                          <a:r>
                            <a:rPr lang="en-US" sz="1400" dirty="0"/>
                            <a:t>Big-oh</a:t>
                          </a:r>
                        </a:p>
                      </a:txBody>
                      <a:tcPr/>
                    </a:tc>
                    <a:tc>
                      <a:txBody>
                        <a:bodyPr/>
                        <a:lstStyle/>
                        <a:p>
                          <a:endParaRPr lang="en-US"/>
                        </a:p>
                      </a:txBody>
                      <a:tcPr>
                        <a:blipFill>
                          <a:blip r:embed="rId2"/>
                          <a:stretch>
                            <a:fillRect l="-76115" t="-88136" r="-144268" b="-355932"/>
                          </a:stretch>
                        </a:blipFill>
                      </a:tcPr>
                    </a:tc>
                    <a:tc>
                      <a:txBody>
                        <a:bodyPr/>
                        <a:lstStyle/>
                        <a:p>
                          <a:endParaRPr lang="en-US"/>
                        </a:p>
                      </a:txBody>
                      <a:tcPr>
                        <a:blipFill>
                          <a:blip r:embed="rId2"/>
                          <a:stretch>
                            <a:fillRect l="-123163" t="-88136" r="-891" b="-355932"/>
                          </a:stretch>
                        </a:blipFill>
                      </a:tcPr>
                    </a:tc>
                    <a:extLst>
                      <a:ext uri="{0D108BD9-81ED-4DB2-BD59-A6C34878D82A}">
                        <a16:rowId xmlns:a16="http://schemas.microsoft.com/office/drawing/2014/main" val="2948832307"/>
                      </a:ext>
                    </a:extLst>
                  </a:tr>
                  <a:tr h="304800">
                    <a:tc>
                      <a:txBody>
                        <a:bodyPr/>
                        <a:lstStyle/>
                        <a:p>
                          <a:r>
                            <a:rPr lang="en-US" sz="1400" dirty="0"/>
                            <a:t>Big-omega</a:t>
                          </a:r>
                        </a:p>
                      </a:txBody>
                      <a:tcPr/>
                    </a:tc>
                    <a:tc>
                      <a:txBody>
                        <a:bodyPr/>
                        <a:lstStyle/>
                        <a:p>
                          <a:endParaRPr lang="en-US"/>
                        </a:p>
                      </a:txBody>
                      <a:tcPr>
                        <a:blipFill>
                          <a:blip r:embed="rId2"/>
                          <a:stretch>
                            <a:fillRect l="-76115" t="-222000" r="-144268" b="-320000"/>
                          </a:stretch>
                        </a:blipFill>
                      </a:tcPr>
                    </a:tc>
                    <a:tc>
                      <a:txBody>
                        <a:bodyPr/>
                        <a:lstStyle/>
                        <a:p>
                          <a:endParaRPr lang="en-US"/>
                        </a:p>
                      </a:txBody>
                      <a:tcPr>
                        <a:blipFill>
                          <a:blip r:embed="rId2"/>
                          <a:stretch>
                            <a:fillRect l="-123163" t="-222000" r="-891" b="-320000"/>
                          </a:stretch>
                        </a:blipFill>
                      </a:tcPr>
                    </a:tc>
                    <a:extLst>
                      <a:ext uri="{0D108BD9-81ED-4DB2-BD59-A6C34878D82A}">
                        <a16:rowId xmlns:a16="http://schemas.microsoft.com/office/drawing/2014/main" val="1792094528"/>
                      </a:ext>
                    </a:extLst>
                  </a:tr>
                  <a:tr h="304800">
                    <a:tc>
                      <a:txBody>
                        <a:bodyPr/>
                        <a:lstStyle/>
                        <a:p>
                          <a:r>
                            <a:rPr lang="en-US" sz="1400" dirty="0"/>
                            <a:t>Big-theta</a:t>
                          </a:r>
                        </a:p>
                      </a:txBody>
                      <a:tcPr/>
                    </a:tc>
                    <a:tc>
                      <a:txBody>
                        <a:bodyPr/>
                        <a:lstStyle/>
                        <a:p>
                          <a:endParaRPr lang="en-US"/>
                        </a:p>
                      </a:txBody>
                      <a:tcPr>
                        <a:blipFill>
                          <a:blip r:embed="rId2"/>
                          <a:stretch>
                            <a:fillRect l="-76115" t="-322000" r="-144268" b="-220000"/>
                          </a:stretch>
                        </a:blipFill>
                      </a:tcPr>
                    </a:tc>
                    <a:tc>
                      <a:txBody>
                        <a:bodyPr/>
                        <a:lstStyle/>
                        <a:p>
                          <a:endParaRPr lang="en-US"/>
                        </a:p>
                      </a:txBody>
                      <a:tcPr>
                        <a:blipFill>
                          <a:blip r:embed="rId2"/>
                          <a:stretch>
                            <a:fillRect l="-123163" t="-322000" r="-891" b="-220000"/>
                          </a:stretch>
                        </a:blipFill>
                      </a:tcPr>
                    </a:tc>
                    <a:extLst>
                      <a:ext uri="{0D108BD9-81ED-4DB2-BD59-A6C34878D82A}">
                        <a16:rowId xmlns:a16="http://schemas.microsoft.com/office/drawing/2014/main" val="3844470417"/>
                      </a:ext>
                    </a:extLst>
                  </a:tr>
                  <a:tr h="304800">
                    <a:tc>
                      <a:txBody>
                        <a:bodyPr/>
                        <a:lstStyle/>
                        <a:p>
                          <a:r>
                            <a:rPr lang="en-US" sz="1400" dirty="0"/>
                            <a:t>Little-oh</a:t>
                          </a:r>
                        </a:p>
                      </a:txBody>
                      <a:tcPr/>
                    </a:tc>
                    <a:tc>
                      <a:txBody>
                        <a:bodyPr/>
                        <a:lstStyle/>
                        <a:p>
                          <a:endParaRPr lang="en-US"/>
                        </a:p>
                      </a:txBody>
                      <a:tcPr>
                        <a:blipFill>
                          <a:blip r:embed="rId2"/>
                          <a:stretch>
                            <a:fillRect l="-76115" t="-422000" r="-144268" b="-120000"/>
                          </a:stretch>
                        </a:blipFill>
                      </a:tcPr>
                    </a:tc>
                    <a:tc>
                      <a:txBody>
                        <a:bodyPr/>
                        <a:lstStyle/>
                        <a:p>
                          <a:endParaRPr lang="en-US"/>
                        </a:p>
                      </a:txBody>
                      <a:tcPr>
                        <a:blipFill>
                          <a:blip r:embed="rId2"/>
                          <a:stretch>
                            <a:fillRect l="-123163" t="-422000" r="-891" b="-120000"/>
                          </a:stretch>
                        </a:blipFill>
                      </a:tcPr>
                    </a:tc>
                    <a:extLst>
                      <a:ext uri="{0D108BD9-81ED-4DB2-BD59-A6C34878D82A}">
                        <a16:rowId xmlns:a16="http://schemas.microsoft.com/office/drawing/2014/main" val="97593008"/>
                      </a:ext>
                    </a:extLst>
                  </a:tr>
                  <a:tr h="349101">
                    <a:tc>
                      <a:txBody>
                        <a:bodyPr/>
                        <a:lstStyle/>
                        <a:p>
                          <a:r>
                            <a:rPr lang="en-US" sz="1400" dirty="0"/>
                            <a:t>Little-omega</a:t>
                          </a:r>
                        </a:p>
                      </a:txBody>
                      <a:tcPr/>
                    </a:tc>
                    <a:tc>
                      <a:txBody>
                        <a:bodyPr/>
                        <a:lstStyle/>
                        <a:p>
                          <a:endParaRPr lang="en-US"/>
                        </a:p>
                      </a:txBody>
                      <a:tcPr>
                        <a:blipFill>
                          <a:blip r:embed="rId2"/>
                          <a:stretch>
                            <a:fillRect l="-76115" t="-457895" r="-144268" b="-5263"/>
                          </a:stretch>
                        </a:blipFill>
                      </a:tcPr>
                    </a:tc>
                    <a:tc>
                      <a:txBody>
                        <a:bodyPr/>
                        <a:lstStyle/>
                        <a:p>
                          <a:endParaRPr lang="en-US"/>
                        </a:p>
                      </a:txBody>
                      <a:tcPr>
                        <a:blipFill>
                          <a:blip r:embed="rId2"/>
                          <a:stretch>
                            <a:fillRect l="-123163" t="-457895" r="-891" b="-5263"/>
                          </a:stretch>
                        </a:blipFill>
                      </a:tcPr>
                    </a:tc>
                    <a:extLst>
                      <a:ext uri="{0D108BD9-81ED-4DB2-BD59-A6C34878D82A}">
                        <a16:rowId xmlns:a16="http://schemas.microsoft.com/office/drawing/2014/main" val="3540278585"/>
                      </a:ext>
                    </a:extLst>
                  </a:tr>
                </a:tbl>
              </a:graphicData>
            </a:graphic>
          </p:graphicFrame>
        </mc:Fallback>
      </mc:AlternateContent>
    </p:spTree>
    <p:extLst>
      <p:ext uri="{BB962C8B-B14F-4D97-AF65-F5344CB8AC3E}">
        <p14:creationId xmlns:p14="http://schemas.microsoft.com/office/powerpoint/2010/main" val="14944525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Big-oh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b="1" dirty="0" smtClean="0"/>
                  <a:t>Formal definition: </a:t>
                </a:r>
                <a:r>
                  <a:rPr lang="en-US" sz="2000" dirty="0"/>
                  <a:t>We say that </a:t>
                </a:r>
                <a:r>
                  <a:rPr lang="en-US" sz="2000" dirty="0">
                    <a:solidFill>
                      <a:schemeClr val="accent1"/>
                    </a:solidFill>
                  </a:rPr>
                  <a:t>f(n) </a:t>
                </a:r>
                <a:r>
                  <a:rPr lang="en-US" sz="2000" dirty="0"/>
                  <a:t>is </a:t>
                </a:r>
                <a:r>
                  <a:rPr lang="en-US" sz="2000" dirty="0">
                    <a:solidFill>
                      <a:schemeClr val="accent1"/>
                    </a:solidFill>
                  </a:rPr>
                  <a:t>O(g(n)) </a:t>
                </a:r>
                <a:r>
                  <a:rPr lang="en-US" sz="2000" dirty="0"/>
                  <a:t>if there are positive integers </a:t>
                </a:r>
                <a:r>
                  <a:rPr lang="en-US" sz="2000" dirty="0">
                    <a:solidFill>
                      <a:schemeClr val="accent1"/>
                    </a:solidFill>
                  </a:rPr>
                  <a:t>c</a:t>
                </a:r>
                <a:r>
                  <a:rPr lang="en-US" sz="2000" dirty="0"/>
                  <a:t> and </a:t>
                </a:r>
                <a:r>
                  <a:rPr lang="en-US" sz="2000" dirty="0">
                    <a:solidFill>
                      <a:schemeClr val="accent1"/>
                    </a:solidFill>
                  </a:rPr>
                  <a:t>k</a:t>
                </a:r>
                <a:r>
                  <a:rPr lang="en-US" sz="2000" dirty="0"/>
                  <a:t> such that </a:t>
                </a:r>
                <a14:m>
                  <m:oMath xmlns:m="http://schemas.openxmlformats.org/officeDocument/2006/math">
                    <m:r>
                      <a:rPr lang="en-US" sz="2000" b="0" i="1" smtClean="0">
                        <a:solidFill>
                          <a:schemeClr val="accent1"/>
                        </a:solidFill>
                        <a:latin typeface="Cambria Math" panose="02040503050406030204" pitchFamily="18" charset="0"/>
                      </a:rPr>
                      <m:t>𝑓</m:t>
                    </m:r>
                    <m:d>
                      <m:dPr>
                        <m:ctrlPr>
                          <a:rPr lang="en-US" sz="2000" b="0" i="1" smtClean="0">
                            <a:solidFill>
                              <a:schemeClr val="accent1"/>
                            </a:solidFill>
                            <a:latin typeface="Cambria Math" charset="0"/>
                          </a:rPr>
                        </m:ctrlPr>
                      </m:dPr>
                      <m:e>
                        <m:r>
                          <a:rPr lang="en-US" sz="2000" b="0" i="1" smtClean="0">
                            <a:solidFill>
                              <a:schemeClr val="accent1"/>
                            </a:solidFill>
                            <a:latin typeface="Cambria Math" panose="02040503050406030204" pitchFamily="18" charset="0"/>
                          </a:rPr>
                          <m:t>𝑛</m:t>
                        </m:r>
                      </m:e>
                    </m:d>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𝑐</m:t>
                    </m:r>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𝑔</m:t>
                    </m:r>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𝑛</m:t>
                    </m:r>
                    <m:r>
                      <a:rPr lang="en-US" sz="2000" b="0" i="1" smtClean="0">
                        <a:solidFill>
                          <a:schemeClr val="accent1"/>
                        </a:solidFill>
                        <a:latin typeface="Cambria Math" panose="02040503050406030204" pitchFamily="18" charset="0"/>
                      </a:rPr>
                      <m:t>)</m:t>
                    </m:r>
                  </m:oMath>
                </a14:m>
                <a:r>
                  <a:rPr lang="en-US" sz="2000" dirty="0"/>
                  <a:t>, for all </a:t>
                </a:r>
                <a14:m>
                  <m:oMath xmlns:m="http://schemas.openxmlformats.org/officeDocument/2006/math">
                    <m:r>
                      <a:rPr lang="en-US" sz="2000" b="0" i="1" smtClean="0">
                        <a:solidFill>
                          <a:schemeClr val="accent1"/>
                        </a:solidFill>
                        <a:latin typeface="Cambria Math" panose="02040503050406030204" pitchFamily="18" charset="0"/>
                      </a:rPr>
                      <m:t>𝑛</m:t>
                    </m:r>
                    <m:r>
                      <a:rPr lang="en-US" sz="2000" b="0" i="1" smtClean="0">
                        <a:solidFill>
                          <a:schemeClr val="accent1"/>
                        </a:solidFill>
                        <a:latin typeface="Cambria Math" panose="02040503050406030204" pitchFamily="18" charset="0"/>
                      </a:rPr>
                      <m:t>&gt;</m:t>
                    </m:r>
                    <m:r>
                      <a:rPr lang="en-US" sz="2000" b="0" i="1" smtClean="0">
                        <a:solidFill>
                          <a:schemeClr val="accent1"/>
                        </a:solidFill>
                        <a:latin typeface="Cambria Math" charset="0"/>
                      </a:rPr>
                      <m:t>𝑘</m:t>
                    </m:r>
                  </m:oMath>
                </a14:m>
                <a:r>
                  <a:rPr lang="en-US" sz="2000" dirty="0"/>
                  <a:t>.</a:t>
                </a:r>
              </a:p>
              <a:p>
                <a:r>
                  <a:rPr lang="en-US" sz="2000" b="1" dirty="0"/>
                  <a:t>Colloquial definition: </a:t>
                </a:r>
                <a:r>
                  <a:rPr lang="en-US" sz="2000" dirty="0"/>
                  <a:t>Given a large enough input n, g(n) is an upper bound for </a:t>
                </a:r>
                <a:r>
                  <a:rPr lang="en-US" sz="2000" dirty="0" smtClean="0"/>
                  <a:t>f(n</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67" t="-809"/>
                </a:stretch>
              </a:blipFill>
            </p:spPr>
            <p:txBody>
              <a:bodyPr/>
              <a:lstStyle/>
              <a:p>
                <a:r>
                  <a:rPr lang="en-US">
                    <a:noFill/>
                  </a:rPr>
                  <a:t> </a:t>
                </a:r>
              </a:p>
            </p:txBody>
          </p:sp>
        </mc:Fallback>
      </mc:AlternateContent>
      <p:grpSp>
        <p:nvGrpSpPr>
          <p:cNvPr id="19" name="Group 18"/>
          <p:cNvGrpSpPr/>
          <p:nvPr/>
        </p:nvGrpSpPr>
        <p:grpSpPr>
          <a:xfrm>
            <a:off x="2971800" y="3429001"/>
            <a:ext cx="3581400" cy="2938890"/>
            <a:chOff x="3048000" y="3863181"/>
            <a:chExt cx="3074557" cy="2437682"/>
          </a:xfrm>
        </p:grpSpPr>
        <p:grpSp>
          <p:nvGrpSpPr>
            <p:cNvPr id="4" name="Group 3"/>
            <p:cNvGrpSpPr/>
            <p:nvPr/>
          </p:nvGrpSpPr>
          <p:grpSpPr>
            <a:xfrm>
              <a:off x="3048000" y="3863181"/>
              <a:ext cx="2628900" cy="2427514"/>
              <a:chOff x="984197" y="2075970"/>
              <a:chExt cx="2057400" cy="1817914"/>
            </a:xfrm>
          </p:grpSpPr>
          <p:cxnSp>
            <p:nvCxnSpPr>
              <p:cNvPr id="5" name="Straight Connector 4"/>
              <p:cNvCxnSpPr/>
              <p:nvPr/>
            </p:nvCxnSpPr>
            <p:spPr>
              <a:xfrm>
                <a:off x="1136597" y="20759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984197" y="3741484"/>
                <a:ext cx="1981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22510" y="2685570"/>
                <a:ext cx="1919087" cy="838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Freeform: Shape 8"/>
            <p:cNvSpPr/>
            <p:nvPr/>
          </p:nvSpPr>
          <p:spPr>
            <a:xfrm>
              <a:off x="3259248" y="4780230"/>
              <a:ext cx="2453489" cy="1131683"/>
            </a:xfrm>
            <a:custGeom>
              <a:avLst/>
              <a:gdLst>
                <a:gd name="connsiteX0" fmla="*/ 0 w 2453489"/>
                <a:gd name="connsiteY0" fmla="*/ 1131683 h 1131683"/>
                <a:gd name="connsiteX1" fmla="*/ 344031 w 2453489"/>
                <a:gd name="connsiteY1" fmla="*/ 959667 h 1131683"/>
                <a:gd name="connsiteX2" fmla="*/ 497940 w 2453489"/>
                <a:gd name="connsiteY2" fmla="*/ 443620 h 1131683"/>
                <a:gd name="connsiteX3" fmla="*/ 1367073 w 2453489"/>
                <a:gd name="connsiteY3" fmla="*/ 742384 h 1131683"/>
                <a:gd name="connsiteX4" fmla="*/ 1919334 w 2453489"/>
                <a:gd name="connsiteY4" fmla="*/ 298764 h 1131683"/>
                <a:gd name="connsiteX5" fmla="*/ 2453489 w 2453489"/>
                <a:gd name="connsiteY5" fmla="*/ 0 h 113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489" h="1131683">
                  <a:moveTo>
                    <a:pt x="0" y="1131683"/>
                  </a:moveTo>
                  <a:cubicBezTo>
                    <a:pt x="130520" y="1103013"/>
                    <a:pt x="261041" y="1074344"/>
                    <a:pt x="344031" y="959667"/>
                  </a:cubicBezTo>
                  <a:cubicBezTo>
                    <a:pt x="427021" y="844990"/>
                    <a:pt x="327433" y="479834"/>
                    <a:pt x="497940" y="443620"/>
                  </a:cubicBezTo>
                  <a:cubicBezTo>
                    <a:pt x="668447" y="407406"/>
                    <a:pt x="1130174" y="766527"/>
                    <a:pt x="1367073" y="742384"/>
                  </a:cubicBezTo>
                  <a:cubicBezTo>
                    <a:pt x="1603972" y="718241"/>
                    <a:pt x="1738265" y="422495"/>
                    <a:pt x="1919334" y="298764"/>
                  </a:cubicBezTo>
                  <a:cubicBezTo>
                    <a:pt x="2100403" y="175033"/>
                    <a:pt x="2276946" y="87516"/>
                    <a:pt x="2453489"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5317464" y="4415588"/>
                  <a:ext cx="708784"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𝑐</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𝑔</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317464" y="4415588"/>
                  <a:ext cx="708784" cy="2616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620368" y="4747582"/>
                  <a:ext cx="502189"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𝑓</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620368" y="4747582"/>
                  <a:ext cx="502189" cy="261610"/>
                </a:xfrm>
                <a:prstGeom prst="rect">
                  <a:avLst/>
                </a:prstGeom>
                <a:blipFill>
                  <a:blip r:embed="rId4"/>
                  <a:stretch>
                    <a:fillRect/>
                  </a:stretch>
                </a:blipFill>
              </p:spPr>
              <p:txBody>
                <a:bodyPr/>
                <a:lstStyle/>
                <a:p>
                  <a:r>
                    <a:rPr lang="en-US">
                      <a:noFill/>
                    </a:rPr>
                    <a:t> </a:t>
                  </a:r>
                </a:p>
              </p:txBody>
            </p:sp>
          </mc:Fallback>
        </mc:AlternateContent>
        <p:cxnSp>
          <p:nvCxnSpPr>
            <p:cNvPr id="13" name="Straight Connector 12"/>
            <p:cNvCxnSpPr/>
            <p:nvPr/>
          </p:nvCxnSpPr>
          <p:spPr>
            <a:xfrm>
              <a:off x="4160520" y="5394960"/>
              <a:ext cx="0" cy="6769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016891" y="6083869"/>
              <a:ext cx="225964" cy="216994"/>
            </a:xfrm>
            <a:prstGeom prst="rect">
              <a:avLst/>
            </a:prstGeom>
            <a:noFill/>
          </p:spPr>
          <p:txBody>
            <a:bodyPr wrap="none" rtlCol="0">
              <a:spAutoFit/>
            </a:bodyPr>
            <a:lstStyle/>
            <a:p>
              <a:r>
                <a:rPr lang="en-US" sz="1100" dirty="0">
                  <a:solidFill>
                    <a:schemeClr val="accent1"/>
                  </a:solidFill>
                </a:rPr>
                <a:t>k</a:t>
              </a:r>
            </a:p>
          </p:txBody>
        </p:sp>
      </p:grpSp>
    </p:spTree>
    <p:extLst>
      <p:ext uri="{BB962C8B-B14F-4D97-AF65-F5344CB8AC3E}">
        <p14:creationId xmlns:p14="http://schemas.microsoft.com/office/powerpoint/2010/main" val="40563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838200"/>
          </a:xfrm>
        </p:spPr>
        <p:txBody>
          <a:bodyPr/>
          <a:lstStyle/>
          <a:p>
            <a:r>
              <a:rPr lang="en-US" dirty="0"/>
              <a:t>Group problems</a:t>
            </a:r>
          </a:p>
        </p:txBody>
      </p:sp>
      <p:sp>
        <p:nvSpPr>
          <p:cNvPr id="5" name="TextBox 4"/>
          <p:cNvSpPr txBox="1"/>
          <p:nvPr/>
        </p:nvSpPr>
        <p:spPr>
          <a:xfrm>
            <a:off x="683343" y="1143000"/>
            <a:ext cx="6403257" cy="181588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“There are 100 coins divided into 10 stacks, with 10 coins in each </a:t>
            </a:r>
          </a:p>
          <a:p>
            <a:r>
              <a:rPr lang="en-US" sz="1400" dirty="0"/>
              <a:t>stack. 90 of these coins are genuine and 10 are fake. All 10 fake coins are located in a single stack. Assume that a genuine coin weighs 10 ounces and a fake coin weighs 9 ounces. </a:t>
            </a:r>
          </a:p>
          <a:p>
            <a:endParaRPr lang="en-US" sz="1400" dirty="0"/>
          </a:p>
          <a:p>
            <a:r>
              <a:rPr lang="en-US" sz="1400" dirty="0"/>
              <a:t>Given a scale with which you can weigh </a:t>
            </a:r>
            <a:r>
              <a:rPr lang="en-US" sz="1400" u="sng" dirty="0"/>
              <a:t>any number of coins</a:t>
            </a:r>
            <a:r>
              <a:rPr lang="en-US" sz="1400" dirty="0"/>
              <a:t>, and </a:t>
            </a:r>
            <a:r>
              <a:rPr lang="en-US" sz="1400" u="sng" dirty="0"/>
              <a:t>using </a:t>
            </a:r>
          </a:p>
          <a:p>
            <a:r>
              <a:rPr lang="en-US" sz="1400" u="sng" dirty="0"/>
              <a:t>only one weighing</a:t>
            </a:r>
            <a:r>
              <a:rPr lang="en-US" sz="1400" dirty="0"/>
              <a:t>, describe how you would determine which stack </a:t>
            </a:r>
          </a:p>
          <a:p>
            <a:r>
              <a:rPr lang="en-US" sz="1400" dirty="0"/>
              <a:t>contains the fake coins.”</a:t>
            </a:r>
          </a:p>
        </p:txBody>
      </p:sp>
      <p:sp>
        <p:nvSpPr>
          <p:cNvPr id="6" name="TextBox 5"/>
          <p:cNvSpPr txBox="1"/>
          <p:nvPr/>
        </p:nvSpPr>
        <p:spPr>
          <a:xfrm>
            <a:off x="695633" y="3581400"/>
            <a:ext cx="6327057" cy="267765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“An executioner lines up 100 prisoners single file and puts a red or a blue hat on each prisoner's head. Every prisoner can see the hats of the people in front of him in the line - but not his own hat, nor those of anyone behind him. The executioner starts at the end (back) and asks the last prisoner the color of his hat. He must answer "red" or "blue." If he answers correctly, he is allowed to live. If he gives the wrong answer, he is killed instantly and silently. (While everyone hears the answer, no one knows whether an answer was right.) On the night before the line-up, the prisoners confer on strategy to help them. Find a strategy where the fewest number of prisoners die.”</a:t>
            </a:r>
          </a:p>
          <a:p>
            <a:endParaRPr lang="en-US" sz="1400" dirty="0"/>
          </a:p>
          <a:p>
            <a:r>
              <a:rPr lang="en-US" sz="1400" i="1" dirty="0"/>
              <a:t>Note: You can solve this problem with at most one individual dying.</a:t>
            </a:r>
          </a:p>
          <a:p>
            <a:endParaRPr lang="en-US" sz="1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4818" y="2438400"/>
            <a:ext cx="1149255" cy="862896"/>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8529" y="5257800"/>
            <a:ext cx="1236141" cy="1457019"/>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381000" y="6074390"/>
            <a:ext cx="2141933"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t>Challenge Problem</a:t>
            </a:r>
          </a:p>
        </p:txBody>
      </p:sp>
    </p:spTree>
    <p:extLst>
      <p:ext uri="{BB962C8B-B14F-4D97-AF65-F5344CB8AC3E}">
        <p14:creationId xmlns:p14="http://schemas.microsoft.com/office/powerpoint/2010/main" val="10469059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Big-oh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t>Another less precise definition: </a:t>
                </a:r>
                <a:r>
                  <a:rPr lang="en-US" dirty="0"/>
                  <a:t>We are trying to say that </a:t>
                </a:r>
                <a14:m>
                  <m:oMath xmlns:m="http://schemas.openxmlformats.org/officeDocument/2006/math">
                    <m:r>
                      <a:rPr lang="en-US" b="0" i="1" smtClean="0">
                        <a:solidFill>
                          <a:schemeClr val="accent1"/>
                        </a:solidFill>
                        <a:latin typeface="Cambria Math" panose="02040503050406030204" pitchFamily="18" charset="0"/>
                      </a:rPr>
                      <m:t>𝑓</m:t>
                    </m:r>
                    <m:d>
                      <m:dPr>
                        <m:ctrlPr>
                          <a:rPr lang="en-US" b="0" i="1" smtClean="0">
                            <a:solidFill>
                              <a:schemeClr val="accent1"/>
                            </a:solidFill>
                            <a:latin typeface="Cambria Math" charset="0"/>
                          </a:rPr>
                        </m:ctrlPr>
                      </m:dPr>
                      <m:e>
                        <m:r>
                          <a:rPr lang="en-US" b="0" i="1" smtClean="0">
                            <a:solidFill>
                              <a:schemeClr val="accent1"/>
                            </a:solidFill>
                            <a:latin typeface="Cambria Math" panose="02040503050406030204" pitchFamily="18" charset="0"/>
                          </a:rPr>
                          <m:t>𝑛</m:t>
                        </m:r>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𝑔</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𝑛</m:t>
                    </m:r>
                    <m:r>
                      <a:rPr lang="en-US" b="0" i="1" smtClean="0">
                        <a:solidFill>
                          <a:schemeClr val="accent1"/>
                        </a:solidFill>
                        <a:latin typeface="Cambria Math" panose="02040503050406030204" pitchFamily="18" charset="0"/>
                      </a:rPr>
                      <m:t>)</m:t>
                    </m:r>
                  </m:oMath>
                </a14:m>
                <a:r>
                  <a:rPr lang="en-US" dirty="0">
                    <a:solidFill>
                      <a:schemeClr val="accent1"/>
                    </a:solidFill>
                  </a:rPr>
                  <a:t> </a:t>
                </a:r>
                <a:r>
                  <a:rPr lang="en-US" u="sng" dirty="0"/>
                  <a:t>for large values of n</a:t>
                </a:r>
                <a:r>
                  <a:rPr lang="en-US" dirty="0"/>
                  <a:t> and </a:t>
                </a:r>
                <a:r>
                  <a:rPr lang="en-US" u="sng" dirty="0"/>
                  <a:t>within a constant factor</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1078"/>
                </a:stretch>
              </a:blipFill>
            </p:spPr>
            <p:txBody>
              <a:bodyPr/>
              <a:lstStyle/>
              <a:p>
                <a:r>
                  <a:rPr lang="en-US">
                    <a:noFill/>
                  </a:rPr>
                  <a:t> </a:t>
                </a:r>
              </a:p>
            </p:txBody>
          </p:sp>
        </mc:Fallback>
      </mc:AlternateContent>
      <p:grpSp>
        <p:nvGrpSpPr>
          <p:cNvPr id="19" name="Group 18"/>
          <p:cNvGrpSpPr/>
          <p:nvPr/>
        </p:nvGrpSpPr>
        <p:grpSpPr>
          <a:xfrm>
            <a:off x="2971800" y="3429000"/>
            <a:ext cx="3581400" cy="2992679"/>
            <a:chOff x="3048000" y="3863181"/>
            <a:chExt cx="3074557" cy="2482298"/>
          </a:xfrm>
        </p:grpSpPr>
        <p:grpSp>
          <p:nvGrpSpPr>
            <p:cNvPr id="4" name="Group 3"/>
            <p:cNvGrpSpPr/>
            <p:nvPr/>
          </p:nvGrpSpPr>
          <p:grpSpPr>
            <a:xfrm>
              <a:off x="3048000" y="3863181"/>
              <a:ext cx="2628900" cy="2427514"/>
              <a:chOff x="984197" y="2075970"/>
              <a:chExt cx="2057400" cy="1817914"/>
            </a:xfrm>
          </p:grpSpPr>
          <p:cxnSp>
            <p:nvCxnSpPr>
              <p:cNvPr id="5" name="Straight Connector 4"/>
              <p:cNvCxnSpPr/>
              <p:nvPr/>
            </p:nvCxnSpPr>
            <p:spPr>
              <a:xfrm>
                <a:off x="1136597" y="20759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984197" y="3741484"/>
                <a:ext cx="1981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22510" y="2685570"/>
                <a:ext cx="1919087" cy="838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Freeform: Shape 8"/>
            <p:cNvSpPr/>
            <p:nvPr/>
          </p:nvSpPr>
          <p:spPr>
            <a:xfrm>
              <a:off x="3259248" y="4780230"/>
              <a:ext cx="2453489" cy="1131683"/>
            </a:xfrm>
            <a:custGeom>
              <a:avLst/>
              <a:gdLst>
                <a:gd name="connsiteX0" fmla="*/ 0 w 2453489"/>
                <a:gd name="connsiteY0" fmla="*/ 1131683 h 1131683"/>
                <a:gd name="connsiteX1" fmla="*/ 344031 w 2453489"/>
                <a:gd name="connsiteY1" fmla="*/ 959667 h 1131683"/>
                <a:gd name="connsiteX2" fmla="*/ 497940 w 2453489"/>
                <a:gd name="connsiteY2" fmla="*/ 443620 h 1131683"/>
                <a:gd name="connsiteX3" fmla="*/ 1367073 w 2453489"/>
                <a:gd name="connsiteY3" fmla="*/ 742384 h 1131683"/>
                <a:gd name="connsiteX4" fmla="*/ 1919334 w 2453489"/>
                <a:gd name="connsiteY4" fmla="*/ 298764 h 1131683"/>
                <a:gd name="connsiteX5" fmla="*/ 2453489 w 2453489"/>
                <a:gd name="connsiteY5" fmla="*/ 0 h 1131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489" h="1131683">
                  <a:moveTo>
                    <a:pt x="0" y="1131683"/>
                  </a:moveTo>
                  <a:cubicBezTo>
                    <a:pt x="130520" y="1103013"/>
                    <a:pt x="261041" y="1074344"/>
                    <a:pt x="344031" y="959667"/>
                  </a:cubicBezTo>
                  <a:cubicBezTo>
                    <a:pt x="427021" y="844990"/>
                    <a:pt x="327433" y="479834"/>
                    <a:pt x="497940" y="443620"/>
                  </a:cubicBezTo>
                  <a:cubicBezTo>
                    <a:pt x="668447" y="407406"/>
                    <a:pt x="1130174" y="766527"/>
                    <a:pt x="1367073" y="742384"/>
                  </a:cubicBezTo>
                  <a:cubicBezTo>
                    <a:pt x="1603972" y="718241"/>
                    <a:pt x="1738265" y="422495"/>
                    <a:pt x="1919334" y="298764"/>
                  </a:cubicBezTo>
                  <a:cubicBezTo>
                    <a:pt x="2100403" y="175033"/>
                    <a:pt x="2276946" y="87516"/>
                    <a:pt x="2453489"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5317464" y="4415588"/>
                  <a:ext cx="708784"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𝑐</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𝑔</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317464" y="4415588"/>
                  <a:ext cx="708784" cy="2616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620368" y="4747582"/>
                  <a:ext cx="502189"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𝑓</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620368" y="4747582"/>
                  <a:ext cx="502189" cy="261610"/>
                </a:xfrm>
                <a:prstGeom prst="rect">
                  <a:avLst/>
                </a:prstGeom>
                <a:blipFill>
                  <a:blip r:embed="rId4"/>
                  <a:stretch>
                    <a:fillRect/>
                  </a:stretch>
                </a:blipFill>
              </p:spPr>
              <p:txBody>
                <a:bodyPr/>
                <a:lstStyle/>
                <a:p>
                  <a:r>
                    <a:rPr lang="en-US">
                      <a:noFill/>
                    </a:rPr>
                    <a:t> </a:t>
                  </a:r>
                </a:p>
              </p:txBody>
            </p:sp>
          </mc:Fallback>
        </mc:AlternateContent>
        <p:cxnSp>
          <p:nvCxnSpPr>
            <p:cNvPr id="13" name="Straight Connector 12"/>
            <p:cNvCxnSpPr/>
            <p:nvPr/>
          </p:nvCxnSpPr>
          <p:spPr>
            <a:xfrm>
              <a:off x="4160520" y="5394960"/>
              <a:ext cx="0" cy="6769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016891" y="6083869"/>
              <a:ext cx="287258" cy="261610"/>
            </a:xfrm>
            <a:prstGeom prst="rect">
              <a:avLst/>
            </a:prstGeom>
            <a:noFill/>
          </p:spPr>
          <p:txBody>
            <a:bodyPr wrap="none" rtlCol="0">
              <a:spAutoFit/>
            </a:bodyPr>
            <a:lstStyle/>
            <a:p>
              <a:r>
                <a:rPr lang="en-US" sz="1100" dirty="0">
                  <a:solidFill>
                    <a:schemeClr val="accent1"/>
                  </a:solidFill>
                </a:rPr>
                <a:t>K</a:t>
              </a:r>
            </a:p>
          </p:txBody>
        </p:sp>
      </p:grpSp>
    </p:spTree>
    <p:extLst>
      <p:ext uri="{BB962C8B-B14F-4D97-AF65-F5344CB8AC3E}">
        <p14:creationId xmlns:p14="http://schemas.microsoft.com/office/powerpoint/2010/main" val="4318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use big-oh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an algorithm</a:t>
                </a:r>
              </a:p>
              <a:p>
                <a:pPr lvl="1"/>
                <a:r>
                  <a:rPr lang="en-US" dirty="0">
                    <a:solidFill>
                      <a:schemeClr val="accent1">
                        <a:lumMod val="60000"/>
                        <a:lumOff val="40000"/>
                      </a:schemeClr>
                    </a:solidFill>
                  </a:rPr>
                  <a:t>Print the first n positive integers</a:t>
                </a:r>
              </a:p>
              <a:p>
                <a:r>
                  <a:rPr lang="en-US" dirty="0"/>
                  <a:t>and a runtime function</a:t>
                </a:r>
              </a:p>
              <a:p>
                <a:pPr lvl="1"/>
                <a14:m>
                  <m:oMath xmlns:m="http://schemas.openxmlformats.org/officeDocument/2006/math">
                    <m:r>
                      <a:rPr lang="en-US" b="0" i="1" smtClean="0">
                        <a:solidFill>
                          <a:schemeClr val="accent1">
                            <a:lumMod val="60000"/>
                            <a:lumOff val="40000"/>
                          </a:schemeClr>
                        </a:solidFill>
                        <a:latin typeface="Cambria Math" panose="02040503050406030204" pitchFamily="18" charset="0"/>
                      </a:rPr>
                      <m:t>𝑇</m:t>
                    </m:r>
                    <m:d>
                      <m:dPr>
                        <m:ctrlPr>
                          <a:rPr lang="en-US" b="0" i="1" smtClean="0">
                            <a:solidFill>
                              <a:schemeClr val="accent1">
                                <a:lumMod val="60000"/>
                                <a:lumOff val="40000"/>
                              </a:schemeClr>
                            </a:solidFill>
                            <a:latin typeface="Cambria Math" charset="0"/>
                          </a:rPr>
                        </m:ctrlPr>
                      </m:dPr>
                      <m:e>
                        <m:r>
                          <a:rPr lang="en-US" b="0" i="1" smtClean="0">
                            <a:solidFill>
                              <a:schemeClr val="accent1">
                                <a:lumMod val="60000"/>
                                <a:lumOff val="40000"/>
                              </a:schemeClr>
                            </a:solidFill>
                            <a:latin typeface="Cambria Math" panose="02040503050406030204" pitchFamily="18" charset="0"/>
                          </a:rPr>
                          <m:t>𝑛</m:t>
                        </m:r>
                      </m:e>
                    </m:d>
                    <m:r>
                      <a:rPr lang="en-US" b="0" i="1" smtClean="0">
                        <a:solidFill>
                          <a:schemeClr val="accent1">
                            <a:lumMod val="60000"/>
                            <a:lumOff val="40000"/>
                          </a:schemeClr>
                        </a:solidFill>
                        <a:latin typeface="Cambria Math" panose="02040503050406030204" pitchFamily="18" charset="0"/>
                      </a:rPr>
                      <m:t>=3</m:t>
                    </m:r>
                    <m:r>
                      <a:rPr lang="en-US" b="0" i="1" smtClean="0">
                        <a:solidFill>
                          <a:schemeClr val="accent1">
                            <a:lumMod val="60000"/>
                            <a:lumOff val="40000"/>
                          </a:schemeClr>
                        </a:solidFill>
                        <a:latin typeface="Cambria Math" panose="02040503050406030204" pitchFamily="18" charset="0"/>
                      </a:rPr>
                      <m:t>𝑛</m:t>
                    </m:r>
                    <m:r>
                      <a:rPr lang="en-US" b="0" i="1" smtClean="0">
                        <a:solidFill>
                          <a:schemeClr val="accent1">
                            <a:lumMod val="60000"/>
                            <a:lumOff val="40000"/>
                          </a:schemeClr>
                        </a:solidFill>
                        <a:latin typeface="Cambria Math" panose="02040503050406030204" pitchFamily="18" charset="0"/>
                      </a:rPr>
                      <m:t>+2</m:t>
                    </m:r>
                  </m:oMath>
                </a14:m>
                <a:endParaRPr lang="en-US" b="0" dirty="0">
                  <a:solidFill>
                    <a:schemeClr val="accent1">
                      <a:lumMod val="60000"/>
                      <a:lumOff val="40000"/>
                    </a:schemeClr>
                  </a:solidFill>
                </a:endParaRPr>
              </a:p>
              <a:p>
                <a:r>
                  <a:rPr lang="en-US" dirty="0"/>
                  <a:t>We can simplify our runtime function </a:t>
                </a:r>
              </a:p>
              <a:p>
                <a:pPr lvl="1"/>
                <a:r>
                  <a:rPr lang="en-US" dirty="0">
                    <a:solidFill>
                      <a:schemeClr val="accent1">
                        <a:lumMod val="60000"/>
                        <a:lumOff val="40000"/>
                      </a:schemeClr>
                    </a:solidFill>
                  </a:rPr>
                  <a:t>Only consider dominate terms: </a:t>
                </a:r>
                <a14:m>
                  <m:oMath xmlns:m="http://schemas.openxmlformats.org/officeDocument/2006/math">
                    <m:r>
                      <a:rPr lang="en-US" b="0" i="1" smtClean="0">
                        <a:solidFill>
                          <a:schemeClr val="accent1">
                            <a:lumMod val="60000"/>
                            <a:lumOff val="40000"/>
                          </a:schemeClr>
                        </a:solidFill>
                        <a:latin typeface="Cambria Math" panose="02040503050406030204" pitchFamily="18" charset="0"/>
                      </a:rPr>
                      <m:t>𝑇</m:t>
                    </m:r>
                    <m:d>
                      <m:dPr>
                        <m:ctrlPr>
                          <a:rPr lang="en-US" b="0" i="1" smtClean="0">
                            <a:solidFill>
                              <a:schemeClr val="accent1">
                                <a:lumMod val="60000"/>
                                <a:lumOff val="40000"/>
                              </a:schemeClr>
                            </a:solidFill>
                            <a:latin typeface="Cambria Math" charset="0"/>
                          </a:rPr>
                        </m:ctrlPr>
                      </m:dPr>
                      <m:e>
                        <m:r>
                          <a:rPr lang="en-US" b="0" i="1" smtClean="0">
                            <a:solidFill>
                              <a:schemeClr val="accent1">
                                <a:lumMod val="60000"/>
                                <a:lumOff val="40000"/>
                              </a:schemeClr>
                            </a:solidFill>
                            <a:latin typeface="Cambria Math" panose="02040503050406030204" pitchFamily="18" charset="0"/>
                          </a:rPr>
                          <m:t>𝑛</m:t>
                        </m:r>
                      </m:e>
                    </m:d>
                    <m:r>
                      <a:rPr lang="en-US" i="1">
                        <a:solidFill>
                          <a:schemeClr val="accent1">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1">
                            <a:lumMod val="60000"/>
                            <a:lumOff val="40000"/>
                          </a:schemeClr>
                        </a:solidFill>
                        <a:latin typeface="Cambria Math" panose="02040503050406030204" pitchFamily="18" charset="0"/>
                        <a:ea typeface="Cambria Math" panose="02040503050406030204" pitchFamily="18" charset="0"/>
                      </a:rPr>
                      <m:t>3</m:t>
                    </m:r>
                    <m:r>
                      <a:rPr lang="en-US" b="0" i="1" smtClean="0">
                        <a:solidFill>
                          <a:schemeClr val="accent1">
                            <a:lumMod val="60000"/>
                            <a:lumOff val="40000"/>
                          </a:schemeClr>
                        </a:solidFill>
                        <a:latin typeface="Cambria Math" panose="02040503050406030204" pitchFamily="18" charset="0"/>
                        <a:ea typeface="Cambria Math" panose="02040503050406030204" pitchFamily="18" charset="0"/>
                      </a:rPr>
                      <m:t>𝑛</m:t>
                    </m:r>
                  </m:oMath>
                </a14:m>
                <a:endParaRPr lang="en-US" b="0" dirty="0">
                  <a:solidFill>
                    <a:schemeClr val="accent1">
                      <a:lumMod val="60000"/>
                      <a:lumOff val="40000"/>
                    </a:schemeClr>
                  </a:solidFill>
                  <a:ea typeface="Cambria Math" panose="02040503050406030204" pitchFamily="18" charset="0"/>
                </a:endParaRPr>
              </a:p>
              <a:p>
                <a:pPr lvl="1"/>
                <a:r>
                  <a:rPr lang="en-US" dirty="0">
                    <a:solidFill>
                      <a:schemeClr val="accent1">
                        <a:lumMod val="60000"/>
                        <a:lumOff val="40000"/>
                      </a:schemeClr>
                    </a:solidFill>
                  </a:rPr>
                  <a:t>Ignore leading constants: </a:t>
                </a:r>
                <a14:m>
                  <m:oMath xmlns:m="http://schemas.openxmlformats.org/officeDocument/2006/math">
                    <m:r>
                      <a:rPr lang="en-US" b="0" i="1" smtClean="0">
                        <a:solidFill>
                          <a:schemeClr val="accent1">
                            <a:lumMod val="60000"/>
                            <a:lumOff val="40000"/>
                          </a:schemeClr>
                        </a:solidFill>
                        <a:latin typeface="Cambria Math" panose="02040503050406030204" pitchFamily="18" charset="0"/>
                      </a:rPr>
                      <m:t>𝑇</m:t>
                    </m:r>
                    <m:d>
                      <m:dPr>
                        <m:ctrlPr>
                          <a:rPr lang="en-US" b="0" i="1" smtClean="0">
                            <a:solidFill>
                              <a:schemeClr val="accent1">
                                <a:lumMod val="60000"/>
                                <a:lumOff val="40000"/>
                              </a:schemeClr>
                            </a:solidFill>
                            <a:latin typeface="Cambria Math" charset="0"/>
                          </a:rPr>
                        </m:ctrlPr>
                      </m:dPr>
                      <m:e>
                        <m:r>
                          <a:rPr lang="en-US" b="0" i="1" smtClean="0">
                            <a:solidFill>
                              <a:schemeClr val="accent1">
                                <a:lumMod val="60000"/>
                                <a:lumOff val="40000"/>
                              </a:schemeClr>
                            </a:solidFill>
                            <a:latin typeface="Cambria Math" panose="02040503050406030204" pitchFamily="18" charset="0"/>
                          </a:rPr>
                          <m:t>𝑛</m:t>
                        </m:r>
                      </m:e>
                    </m:d>
                    <m:r>
                      <a:rPr lang="en-US" b="0" i="1" smtClean="0">
                        <a:solidFill>
                          <a:schemeClr val="accent1">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1">
                            <a:lumMod val="60000"/>
                            <a:lumOff val="40000"/>
                          </a:schemeClr>
                        </a:solidFill>
                        <a:latin typeface="Cambria Math" panose="02040503050406030204" pitchFamily="18" charset="0"/>
                        <a:ea typeface="Cambria Math" panose="02040503050406030204" pitchFamily="18" charset="0"/>
                      </a:rPr>
                      <m:t>𝑛</m:t>
                    </m:r>
                  </m:oMath>
                </a14:m>
                <a:endParaRPr lang="en-US" b="0" dirty="0">
                  <a:solidFill>
                    <a:schemeClr val="accent1">
                      <a:lumMod val="60000"/>
                      <a:lumOff val="40000"/>
                    </a:schemeClr>
                  </a:solidFill>
                  <a:ea typeface="Cambria Math" panose="02040503050406030204" pitchFamily="18" charset="0"/>
                </a:endParaRPr>
              </a:p>
              <a:p>
                <a:r>
                  <a:rPr lang="en-US" dirty="0">
                    <a:ea typeface="Cambria Math" panose="02040503050406030204" pitchFamily="18" charset="0"/>
                  </a:rPr>
                  <a:t>and compare it against a well-known growth rate</a:t>
                </a:r>
              </a:p>
              <a:p>
                <a:pPr lvl="1"/>
                <a14:m>
                  <m:oMath xmlns:m="http://schemas.openxmlformats.org/officeDocument/2006/math">
                    <m:r>
                      <a:rPr lang="en-US" b="1" i="1" smtClean="0">
                        <a:solidFill>
                          <a:schemeClr val="accent1">
                            <a:lumMod val="60000"/>
                            <a:lumOff val="40000"/>
                          </a:schemeClr>
                        </a:solidFill>
                        <a:latin typeface="Cambria Math" panose="02040503050406030204" pitchFamily="18" charset="0"/>
                        <a:ea typeface="Cambria Math" panose="02040503050406030204" pitchFamily="18" charset="0"/>
                      </a:rPr>
                      <m:t>𝑻</m:t>
                    </m:r>
                    <m:d>
                      <m:dPr>
                        <m:ctrlPr>
                          <a:rPr lang="en-US" b="1" i="1" smtClean="0">
                            <a:solidFill>
                              <a:schemeClr val="accent1">
                                <a:lumMod val="60000"/>
                                <a:lumOff val="40000"/>
                              </a:schemeClr>
                            </a:solidFill>
                            <a:latin typeface="Cambria Math" charset="0"/>
                            <a:ea typeface="Cambria Math" panose="02040503050406030204" pitchFamily="18" charset="0"/>
                          </a:rPr>
                        </m:ctrlPr>
                      </m:dPr>
                      <m:e>
                        <m:r>
                          <a:rPr lang="en-US" b="1" i="1" smtClean="0">
                            <a:solidFill>
                              <a:schemeClr val="accent1">
                                <a:lumMod val="60000"/>
                                <a:lumOff val="40000"/>
                              </a:schemeClr>
                            </a:solidFill>
                            <a:latin typeface="Cambria Math" panose="02040503050406030204" pitchFamily="18" charset="0"/>
                            <a:ea typeface="Cambria Math" panose="02040503050406030204" pitchFamily="18" charset="0"/>
                          </a:rPr>
                          <m:t>𝒏</m:t>
                        </m:r>
                      </m:e>
                    </m:d>
                    <m:r>
                      <a:rPr lang="en-US" b="1" i="1" smtClean="0">
                        <a:solidFill>
                          <a:schemeClr val="accent1">
                            <a:lumMod val="60000"/>
                            <a:lumOff val="40000"/>
                          </a:schemeClr>
                        </a:solidFill>
                        <a:latin typeface="Cambria Math" panose="02040503050406030204" pitchFamily="18" charset="0"/>
                        <a:ea typeface="Cambria Math" panose="02040503050406030204" pitchFamily="18" charset="0"/>
                      </a:rPr>
                      <m:t>=</m:t>
                    </m:r>
                    <m:r>
                      <a:rPr lang="en-US" b="1" i="1" smtClean="0">
                        <a:solidFill>
                          <a:schemeClr val="accent1">
                            <a:lumMod val="60000"/>
                            <a:lumOff val="40000"/>
                          </a:schemeClr>
                        </a:solidFill>
                        <a:latin typeface="Cambria Math" panose="02040503050406030204" pitchFamily="18" charset="0"/>
                        <a:ea typeface="Cambria Math" panose="02040503050406030204" pitchFamily="18" charset="0"/>
                      </a:rPr>
                      <m:t>𝑶</m:t>
                    </m:r>
                    <m:r>
                      <a:rPr lang="en-US" b="1" i="1" smtClean="0">
                        <a:solidFill>
                          <a:schemeClr val="accent1">
                            <a:lumMod val="60000"/>
                            <a:lumOff val="40000"/>
                          </a:schemeClr>
                        </a:solidFill>
                        <a:latin typeface="Cambria Math" panose="02040503050406030204" pitchFamily="18" charset="0"/>
                        <a:ea typeface="Cambria Math" panose="02040503050406030204" pitchFamily="18" charset="0"/>
                      </a:rPr>
                      <m:t>(</m:t>
                    </m:r>
                    <m:r>
                      <a:rPr lang="en-US" b="1" i="1" smtClean="0">
                        <a:solidFill>
                          <a:schemeClr val="accent1">
                            <a:lumMod val="60000"/>
                            <a:lumOff val="40000"/>
                          </a:schemeClr>
                        </a:solidFill>
                        <a:latin typeface="Cambria Math" panose="02040503050406030204" pitchFamily="18" charset="0"/>
                        <a:ea typeface="Cambria Math" panose="02040503050406030204" pitchFamily="18" charset="0"/>
                      </a:rPr>
                      <m:t>𝒏</m:t>
                    </m:r>
                    <m:r>
                      <a:rPr lang="en-US" b="1" i="1" smtClean="0">
                        <a:solidFill>
                          <a:schemeClr val="accent1">
                            <a:lumMod val="60000"/>
                            <a:lumOff val="40000"/>
                          </a:schemeClr>
                        </a:solidFill>
                        <a:latin typeface="Cambria Math" panose="02040503050406030204" pitchFamily="18" charset="0"/>
                        <a:ea typeface="Cambria Math" panose="02040503050406030204" pitchFamily="18" charset="0"/>
                      </a:rPr>
                      <m:t>)</m:t>
                    </m:r>
                  </m:oMath>
                </a14:m>
                <a:endParaRPr lang="en-US" b="1" dirty="0">
                  <a:solidFill>
                    <a:schemeClr val="accent1">
                      <a:lumMod val="60000"/>
                      <a:lumOff val="40000"/>
                    </a:schemeClr>
                  </a:solidFill>
                  <a:ea typeface="Cambria Math" panose="02040503050406030204" pitchFamily="18" charset="0"/>
                </a:endParaRP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3" t="-1078"/>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1676400"/>
            <a:ext cx="3416300" cy="134411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5" name="TextBox 4"/>
              <p:cNvSpPr txBox="1"/>
              <p:nvPr/>
            </p:nvSpPr>
            <p:spPr>
              <a:xfrm>
                <a:off x="2067962" y="5181600"/>
                <a:ext cx="4772397" cy="1200329"/>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i="1" dirty="0"/>
                  <a:t>Note: This last statement says that given large</a:t>
                </a:r>
              </a:p>
              <a:p>
                <a:pPr algn="ctr"/>
                <a:r>
                  <a:rPr lang="en-US" i="1" dirty="0"/>
                  <a:t>inputs, the work represented by our runtime </a:t>
                </a:r>
              </a:p>
              <a:p>
                <a:pPr algn="ctr"/>
                <a:r>
                  <a:rPr lang="en-US" i="1" dirty="0"/>
                  <a:t>function T(n) will be less than or equal to </a:t>
                </a:r>
              </a:p>
              <a:p>
                <a:pPr algn="ctr"/>
                <a:r>
                  <a:rPr lang="en-US" i="1" dirty="0"/>
                  <a:t>the function </a:t>
                </a:r>
                <a14:m>
                  <m:oMath xmlns:m="http://schemas.openxmlformats.org/officeDocument/2006/math">
                    <m:r>
                      <a:rPr lang="en-US" b="0" i="1" smtClean="0">
                        <a:latin typeface="Cambria Math" panose="02040503050406030204" pitchFamily="18" charset="0"/>
                      </a:rPr>
                      <m:t>𝑔</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i="1" dirty="0"/>
                  <a:t> (within a constant factor).</a:t>
                </a:r>
              </a:p>
            </p:txBody>
          </p:sp>
        </mc:Choice>
        <mc:Fallback xmlns="">
          <p:sp>
            <p:nvSpPr>
              <p:cNvPr id="5" name="TextBox 4"/>
              <p:cNvSpPr txBox="1">
                <a:spLocks noRot="1" noChangeAspect="1" noMove="1" noResize="1" noEditPoints="1" noAdjustHandles="1" noChangeArrowheads="1" noChangeShapeType="1" noTextEdit="1"/>
              </p:cNvSpPr>
              <p:nvPr/>
            </p:nvSpPr>
            <p:spPr>
              <a:xfrm>
                <a:off x="2067962" y="5181600"/>
                <a:ext cx="4772397" cy="1200329"/>
              </a:xfrm>
              <a:prstGeom prst="rect">
                <a:avLst/>
              </a:prstGeom>
              <a:blipFill>
                <a:blip r:embed="rId5"/>
                <a:stretch>
                  <a:fillRect l="-508" t="-1485" r="-381" b="-5446"/>
                </a:stretch>
              </a:blipFill>
            </p:spPr>
            <p:txBody>
              <a:bodyPr/>
              <a:lstStyle/>
              <a:p>
                <a:r>
                  <a:rPr lang="en-US">
                    <a:noFill/>
                  </a:rPr>
                  <a:t> </a:t>
                </a:r>
              </a:p>
            </p:txBody>
          </p:sp>
        </mc:Fallback>
      </mc:AlternateContent>
    </p:spTree>
    <p:extLst>
      <p:ext uri="{BB962C8B-B14F-4D97-AF65-F5344CB8AC3E}">
        <p14:creationId xmlns:p14="http://schemas.microsoft.com/office/powerpoint/2010/main" val="47040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that mean?</a:t>
            </a:r>
          </a:p>
        </p:txBody>
      </p:sp>
      <p:sp>
        <p:nvSpPr>
          <p:cNvPr id="3" name="Content Placeholder 2"/>
          <p:cNvSpPr>
            <a:spLocks noGrp="1"/>
          </p:cNvSpPr>
          <p:nvPr>
            <p:ph idx="1"/>
          </p:nvPr>
        </p:nvSpPr>
        <p:spPr>
          <a:xfrm>
            <a:off x="457200" y="1600200"/>
            <a:ext cx="6400800" cy="4525963"/>
          </a:xfrm>
        </p:spPr>
        <p:txBody>
          <a:bodyPr/>
          <a:lstStyle/>
          <a:p>
            <a:r>
              <a:rPr lang="en-US" dirty="0"/>
              <a:t>We are making a relative argument about the speed of our algorithm.</a:t>
            </a:r>
          </a:p>
          <a:p>
            <a:r>
              <a:rPr lang="en-US" dirty="0"/>
              <a:t>Consider the following scenario:</a:t>
            </a:r>
          </a:p>
        </p:txBody>
      </p:sp>
      <mc:AlternateContent xmlns:mc="http://schemas.openxmlformats.org/markup-compatibility/2006" xmlns:a14="http://schemas.microsoft.com/office/drawing/2010/main">
        <mc:Choice Requires="a14">
          <p:sp>
            <p:nvSpPr>
              <p:cNvPr id="4" name="TextBox 3"/>
              <p:cNvSpPr txBox="1"/>
              <p:nvPr/>
            </p:nvSpPr>
            <p:spPr>
              <a:xfrm>
                <a:off x="914400" y="3200400"/>
                <a:ext cx="5865388" cy="313932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dirty="0"/>
                  <a:t>Wally is a developer for Microsoft. He has been using</a:t>
                </a:r>
              </a:p>
              <a:p>
                <a:pPr algn="ctr"/>
                <a:r>
                  <a:rPr lang="en-US" dirty="0"/>
                  <a:t>a well-known fast algorithm for sorting arrays defined </a:t>
                </a:r>
              </a:p>
              <a:p>
                <a:pPr algn="ctr"/>
                <a:r>
                  <a:rPr lang="en-US" dirty="0"/>
                  <a:t>in the </a:t>
                </a:r>
                <a:r>
                  <a:rPr lang="en-US" dirty="0" err="1"/>
                  <a:t>Arrays.sort</a:t>
                </a:r>
                <a:r>
                  <a:rPr lang="en-US" dirty="0"/>
                  <a:t>() method. Wally decides to design a</a:t>
                </a:r>
              </a:p>
              <a:p>
                <a:pPr algn="ctr"/>
                <a:r>
                  <a:rPr lang="en-US" dirty="0"/>
                  <a:t>new sorting algorithm to improve the runtime of his</a:t>
                </a:r>
              </a:p>
              <a:p>
                <a:pPr algn="ctr"/>
                <a:r>
                  <a:rPr lang="en-US" dirty="0"/>
                  <a:t>program. After some analysis he calculates that his new</a:t>
                </a:r>
              </a:p>
              <a:p>
                <a:pPr algn="ctr"/>
                <a:r>
                  <a:rPr lang="en-US" dirty="0"/>
                  <a:t>routine has a runtime of </a:t>
                </a:r>
                <a14:m>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=6</m:t>
                    </m:r>
                    <m:r>
                      <a:rPr lang="en-US" b="0" i="1" smtClean="0">
                        <a:latin typeface="Cambria Math" panose="02040503050406030204" pitchFamily="18" charset="0"/>
                      </a:rPr>
                      <m:t>𝑛𝑙𝑜𝑔𝑛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Wally is</a:t>
                </a:r>
              </a:p>
              <a:p>
                <a:pPr algn="ctr"/>
                <a:r>
                  <a:rPr lang="en-US" dirty="0"/>
                  <a:t>also aware that the growth rate of the algorithm in</a:t>
                </a:r>
              </a:p>
              <a:p>
                <a:pPr algn="ctr"/>
                <a:r>
                  <a:rPr lang="en-US" dirty="0" err="1"/>
                  <a:t>Arrays.sort</a:t>
                </a:r>
                <a:r>
                  <a:rPr lang="en-US" dirty="0"/>
                  <a:t>() is </a:t>
                </a:r>
                <a:r>
                  <a:rPr lang="en-US" dirty="0" err="1"/>
                  <a:t>nlogn</a:t>
                </a:r>
                <a:r>
                  <a:rPr lang="en-US" dirty="0"/>
                  <a:t>. Therefore Wally concludes that</a:t>
                </a:r>
              </a:p>
              <a:p>
                <a:pPr algn="ctr"/>
                <a14:m>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𝑛𝑙𝑜𝑔𝑛</m:t>
                    </m:r>
                    <m:r>
                      <a:rPr lang="en-US" b="0" i="1" smtClean="0">
                        <a:latin typeface="Cambria Math" panose="02040503050406030204" pitchFamily="18" charset="0"/>
                      </a:rPr>
                      <m:t>)</m:t>
                    </m:r>
                  </m:oMath>
                </a14:m>
                <a:r>
                  <a:rPr lang="en-US" dirty="0"/>
                  <a:t>. Wally seems pretty pleased with </a:t>
                </a:r>
              </a:p>
              <a:p>
                <a:pPr algn="ctr"/>
                <a:r>
                  <a:rPr lang="en-US" dirty="0"/>
                  <a:t>himself, but he is aware that there might be room for</a:t>
                </a:r>
              </a:p>
              <a:p>
                <a:pPr algn="ctr"/>
                <a:r>
                  <a:rPr lang="en-US" dirty="0"/>
                  <a:t>improvement.</a:t>
                </a:r>
              </a:p>
            </p:txBody>
          </p:sp>
        </mc:Choice>
        <mc:Fallback xmlns="">
          <p:sp>
            <p:nvSpPr>
              <p:cNvPr id="4" name="TextBox 3"/>
              <p:cNvSpPr txBox="1">
                <a:spLocks noRot="1" noChangeAspect="1" noMove="1" noResize="1" noEditPoints="1" noAdjustHandles="1" noChangeArrowheads="1" noChangeShapeType="1" noTextEdit="1"/>
              </p:cNvSpPr>
              <p:nvPr/>
            </p:nvSpPr>
            <p:spPr>
              <a:xfrm>
                <a:off x="914400" y="3200400"/>
                <a:ext cx="5865388" cy="3139321"/>
              </a:xfrm>
              <a:prstGeom prst="rect">
                <a:avLst/>
              </a:prstGeom>
              <a:blipFill>
                <a:blip r:embed="rId2"/>
                <a:stretch>
                  <a:fillRect l="-103" t="-577" r="-103"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hought Bubble: Cloud 5"/>
              <p:cNvSpPr/>
              <p:nvPr/>
            </p:nvSpPr>
            <p:spPr>
              <a:xfrm>
                <a:off x="6520130" y="1597182"/>
                <a:ext cx="2490961" cy="1981201"/>
              </a:xfrm>
              <a:prstGeom prst="cloudCallout">
                <a:avLst>
                  <a:gd name="adj1" fmla="val -37552"/>
                  <a:gd name="adj2" fmla="val 583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What is Wally claiming by asserting that </a:t>
                </a:r>
                <a14:m>
                  <m:oMath xmlns:m="http://schemas.openxmlformats.org/officeDocument/2006/math">
                    <m:r>
                      <a:rPr lang="en-US" sz="1400" b="0" i="1" smtClean="0">
                        <a:latin typeface="Cambria Math" panose="02040503050406030204" pitchFamily="18" charset="0"/>
                      </a:rPr>
                      <m:t>𝑇</m:t>
                    </m:r>
                    <m:d>
                      <m:dPr>
                        <m:ctrlPr>
                          <a:rPr lang="en-US" sz="1400" b="0" i="1" smtClean="0">
                            <a:latin typeface="Cambria Math"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𝑛𝑙𝑜𝑔𝑛</m:t>
                    </m:r>
                    <m:r>
                      <a:rPr lang="en-US" sz="1400" b="0" i="1" smtClean="0">
                        <a:latin typeface="Cambria Math" panose="02040503050406030204" pitchFamily="18" charset="0"/>
                      </a:rPr>
                      <m:t>)</m:t>
                    </m:r>
                  </m:oMath>
                </a14:m>
                <a:r>
                  <a:rPr lang="en-US" sz="1400" dirty="0"/>
                  <a:t>?</a:t>
                </a:r>
              </a:p>
            </p:txBody>
          </p:sp>
        </mc:Choice>
        <mc:Fallback xmlns="">
          <p:sp>
            <p:nvSpPr>
              <p:cNvPr id="6" name="Thought Bubble: Cloud 5"/>
              <p:cNvSpPr>
                <a:spLocks noRot="1" noChangeAspect="1" noMove="1" noResize="1" noEditPoints="1" noAdjustHandles="1" noChangeArrowheads="1" noChangeShapeType="1" noTextEdit="1"/>
              </p:cNvSpPr>
              <p:nvPr/>
            </p:nvSpPr>
            <p:spPr>
              <a:xfrm>
                <a:off x="6520130" y="1597182"/>
                <a:ext cx="2490961" cy="1981201"/>
              </a:xfrm>
              <a:prstGeom prst="cloudCallout">
                <a:avLst>
                  <a:gd name="adj1" fmla="val -37552"/>
                  <a:gd name="adj2" fmla="val 58388"/>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7503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speed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486400" cy="5105400"/>
              </a:xfrm>
            </p:spPr>
            <p:txBody>
              <a:bodyPr>
                <a:normAutofit/>
              </a:bodyPr>
              <a:lstStyle/>
              <a:p>
                <a:r>
                  <a:rPr lang="en-US" dirty="0"/>
                  <a:t>If we claim </a:t>
                </a:r>
                <a14:m>
                  <m:oMath xmlns:m="http://schemas.openxmlformats.org/officeDocument/2006/math">
                    <m:r>
                      <a:rPr lang="en-US" b="0" i="1" smtClean="0">
                        <a:solidFill>
                          <a:schemeClr val="accent1">
                            <a:lumMod val="60000"/>
                            <a:lumOff val="40000"/>
                          </a:schemeClr>
                        </a:solidFill>
                        <a:latin typeface="Cambria Math" panose="02040503050406030204" pitchFamily="18" charset="0"/>
                      </a:rPr>
                      <m:t>𝑇</m:t>
                    </m:r>
                    <m:d>
                      <m:dPr>
                        <m:ctrlPr>
                          <a:rPr lang="en-US" b="0" i="1" smtClean="0">
                            <a:solidFill>
                              <a:schemeClr val="accent1">
                                <a:lumMod val="60000"/>
                                <a:lumOff val="40000"/>
                              </a:schemeClr>
                            </a:solidFill>
                            <a:latin typeface="Cambria Math" charset="0"/>
                          </a:rPr>
                        </m:ctrlPr>
                      </m:dPr>
                      <m:e>
                        <m:r>
                          <a:rPr lang="en-US" b="0" i="1" smtClean="0">
                            <a:solidFill>
                              <a:schemeClr val="accent1">
                                <a:lumMod val="60000"/>
                                <a:lumOff val="40000"/>
                              </a:schemeClr>
                            </a:solidFill>
                            <a:latin typeface="Cambria Math" panose="02040503050406030204" pitchFamily="18" charset="0"/>
                          </a:rPr>
                          <m:t>𝑛</m:t>
                        </m:r>
                      </m:e>
                    </m:d>
                    <m:r>
                      <a:rPr lang="en-US" b="0" i="1" smtClean="0">
                        <a:solidFill>
                          <a:schemeClr val="accent1">
                            <a:lumMod val="60000"/>
                            <a:lumOff val="40000"/>
                          </a:schemeClr>
                        </a:solidFill>
                        <a:latin typeface="Cambria Math" panose="02040503050406030204" pitchFamily="18" charset="0"/>
                      </a:rPr>
                      <m:t>=</m:t>
                    </m:r>
                    <m:r>
                      <a:rPr lang="en-US" b="0" i="1" smtClean="0">
                        <a:solidFill>
                          <a:schemeClr val="accent1">
                            <a:lumMod val="60000"/>
                            <a:lumOff val="40000"/>
                          </a:schemeClr>
                        </a:solidFill>
                        <a:latin typeface="Cambria Math" panose="02040503050406030204" pitchFamily="18" charset="0"/>
                      </a:rPr>
                      <m:t>𝑂</m:t>
                    </m:r>
                    <m:d>
                      <m:dPr>
                        <m:ctrlPr>
                          <a:rPr lang="en-US" b="0" i="1" smtClean="0">
                            <a:solidFill>
                              <a:schemeClr val="accent1">
                                <a:lumMod val="60000"/>
                                <a:lumOff val="40000"/>
                              </a:schemeClr>
                            </a:solidFill>
                            <a:latin typeface="Cambria Math" charset="0"/>
                          </a:rPr>
                        </m:ctrlPr>
                      </m:dPr>
                      <m:e>
                        <m:r>
                          <a:rPr lang="en-US" b="0" i="1" smtClean="0">
                            <a:solidFill>
                              <a:schemeClr val="accent1">
                                <a:lumMod val="60000"/>
                                <a:lumOff val="40000"/>
                              </a:schemeClr>
                            </a:solidFill>
                            <a:latin typeface="Cambria Math" panose="02040503050406030204" pitchFamily="18" charset="0"/>
                          </a:rPr>
                          <m:t>𝑛𝑙𝑜𝑔𝑛</m:t>
                        </m:r>
                      </m:e>
                    </m:d>
                  </m:oMath>
                </a14:m>
                <a:endParaRPr lang="en-US" b="0" dirty="0"/>
              </a:p>
              <a:p>
                <a:r>
                  <a:rPr lang="en-US" dirty="0"/>
                  <a:t>We are saying that our algorithm does </a:t>
                </a:r>
                <a:r>
                  <a:rPr lang="en-US" u="sng" dirty="0"/>
                  <a:t>less work or equal work</a:t>
                </a:r>
                <a:r>
                  <a:rPr lang="en-US" dirty="0"/>
                  <a:t> than </a:t>
                </a:r>
                <a14:m>
                  <m:oMath xmlns:m="http://schemas.openxmlformats.org/officeDocument/2006/math">
                    <m:r>
                      <a:rPr lang="en-US" b="0" i="1" smtClean="0">
                        <a:latin typeface="Cambria Math" panose="02040503050406030204" pitchFamily="18" charset="0"/>
                      </a:rPr>
                      <m:t>𝑛𝑙𝑜𝑔𝑛</m:t>
                    </m:r>
                  </m:oMath>
                </a14:m>
                <a:r>
                  <a:rPr lang="en-US" dirty="0"/>
                  <a:t> operations (within a constant factor)</a:t>
                </a:r>
              </a:p>
              <a:p>
                <a:r>
                  <a:rPr lang="en-US" b="1" dirty="0"/>
                  <a:t>Key concept: </a:t>
                </a:r>
                <a:r>
                  <a:rPr lang="en-US" dirty="0"/>
                  <a:t>By showing that our algorithm is “no worse” than another fast algorithm, we are in fact arguing that our algorithm “is fast”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486400" cy="5105400"/>
              </a:xfrm>
              <a:blipFill>
                <a:blip r:embed="rId2"/>
                <a:stretch>
                  <a:fillRect l="-1444" t="-956" r="-3000"/>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545797" y="5001361"/>
            <a:ext cx="2072205" cy="1856639"/>
          </a:xfrm>
          <a:prstGeom prst="rect">
            <a:avLst/>
          </a:prstGeom>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712197282"/>
                  </p:ext>
                </p:extLst>
              </p:nvPr>
            </p:nvGraphicFramePr>
            <p:xfrm>
              <a:off x="6781800" y="1616044"/>
              <a:ext cx="2057400" cy="3048000"/>
            </p:xfrm>
            <a:graphic>
              <a:graphicData uri="http://schemas.openxmlformats.org/drawingml/2006/table">
                <a:tbl>
                  <a:tblPr firstRow="1" bandRow="1">
                    <a:tableStyleId>{00A15C55-8517-42AA-B614-E9B94910E393}</a:tableStyleId>
                  </a:tblPr>
                  <a:tblGrid>
                    <a:gridCol w="2057400">
                      <a:extLst>
                        <a:ext uri="{9D8B030D-6E8A-4147-A177-3AD203B41FA5}">
                          <a16:colId xmlns="" xmlns:a16="http://schemas.microsoft.com/office/drawing/2014/main" val="1232727488"/>
                        </a:ext>
                      </a:extLst>
                    </a:gridCol>
                  </a:tblGrid>
                  <a:tr h="304800">
                    <a:tc>
                      <a:txBody>
                        <a:bodyPr/>
                        <a:lstStyle/>
                        <a:p>
                          <a:r>
                            <a:rPr lang="en-US" sz="1400" dirty="0"/>
                            <a:t>Order of growths</a:t>
                          </a:r>
                        </a:p>
                      </a:txBody>
                      <a:tcPr/>
                    </a:tc>
                    <a:extLst>
                      <a:ext uri="{0D108BD9-81ED-4DB2-BD59-A6C34878D82A}">
                        <a16:rowId xmlns="" xmlns:a16="http://schemas.microsoft.com/office/drawing/2014/main" val="3392416991"/>
                      </a:ext>
                    </a:extLst>
                  </a:tr>
                  <a:tr h="304800">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𝑐𝑜𝑛𝑠𝑡𝑎𝑛𝑡</m:t>
                                </m:r>
                              </m:oMath>
                            </m:oMathPara>
                          </a14:m>
                          <a:endParaRPr lang="en-US" sz="1400" dirty="0"/>
                        </a:p>
                      </a:txBody>
                      <a:tcPr/>
                    </a:tc>
                    <a:extLst>
                      <a:ext uri="{0D108BD9-81ED-4DB2-BD59-A6C34878D82A}">
                        <a16:rowId xmlns="" xmlns:a16="http://schemas.microsoft.com/office/drawing/2014/main" val="2882008852"/>
                      </a:ext>
                    </a:extLst>
                  </a:tr>
                  <a:tr h="304800">
                    <a:tc>
                      <a:txBody>
                        <a:bodyPr/>
                        <a:lstStyle/>
                        <a:p>
                          <a:pPr/>
                          <a14:m>
                            <m:oMathPara xmlns:m="http://schemas.openxmlformats.org/officeDocument/2006/math">
                              <m:oMathParaPr>
                                <m:jc m:val="centerGroup"/>
                              </m:oMathParaPr>
                              <m:oMath xmlns:m="http://schemas.openxmlformats.org/officeDocument/2006/math">
                                <m:r>
                                  <m:rPr>
                                    <m:sty m:val="p"/>
                                  </m:rPr>
                                  <a:rPr lang="en-US" sz="1400" smtClean="0">
                                    <a:latin typeface="Cambria Math" panose="02040503050406030204" pitchFamily="18" charset="0"/>
                                  </a:rPr>
                                  <m:t>log</m:t>
                                </m:r>
                                <m:r>
                                  <a:rPr lang="en-US" sz="1400" smtClean="0">
                                    <a:latin typeface="Cambria Math" panose="02040503050406030204" pitchFamily="18" charset="0"/>
                                  </a:rPr>
                                  <m:t>𝑛</m:t>
                                </m:r>
                              </m:oMath>
                            </m:oMathPara>
                          </a14:m>
                          <a:endParaRPr lang="en-US" sz="1400" dirty="0"/>
                        </a:p>
                      </a:txBody>
                      <a:tcPr/>
                    </a:tc>
                    <a:extLst>
                      <a:ext uri="{0D108BD9-81ED-4DB2-BD59-A6C34878D82A}">
                        <a16:rowId xmlns="" xmlns:a16="http://schemas.microsoft.com/office/drawing/2014/main" val="3315953605"/>
                      </a:ext>
                    </a:extLst>
                  </a:tr>
                  <a:tr h="304800">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𝑛</m:t>
                                </m:r>
                              </m:oMath>
                            </m:oMathPara>
                          </a14:m>
                          <a:endParaRPr lang="en-US" sz="1400" dirty="0"/>
                        </a:p>
                      </a:txBody>
                      <a:tcPr/>
                    </a:tc>
                    <a:extLst>
                      <a:ext uri="{0D108BD9-81ED-4DB2-BD59-A6C34878D82A}">
                        <a16:rowId xmlns="" xmlns:a16="http://schemas.microsoft.com/office/drawing/2014/main" val="388564887"/>
                      </a:ext>
                    </a:extLst>
                  </a:tr>
                  <a:tr h="30480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𝑛𝑙𝑜𝑔𝑛</m:t>
                                </m:r>
                              </m:oMath>
                            </m:oMathPara>
                          </a14:m>
                          <a:endParaRPr lang="en-US" sz="1400" dirty="0"/>
                        </a:p>
                      </a:txBody>
                      <a:tcPr/>
                    </a:tc>
                    <a:extLst>
                      <a:ext uri="{0D108BD9-81ED-4DB2-BD59-A6C34878D82A}">
                        <a16:rowId xmlns="" xmlns:a16="http://schemas.microsoft.com/office/drawing/2014/main" val="2811082076"/>
                      </a:ext>
                    </a:extLst>
                  </a:tr>
                  <a:tr h="304800">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oMath>
                            </m:oMathPara>
                          </a14:m>
                          <a:endParaRPr lang="en-US" sz="1400" dirty="0"/>
                        </a:p>
                      </a:txBody>
                      <a:tcPr/>
                    </a:tc>
                    <a:extLst>
                      <a:ext uri="{0D108BD9-81ED-4DB2-BD59-A6C34878D82A}">
                        <a16:rowId xmlns="" xmlns:a16="http://schemas.microsoft.com/office/drawing/2014/main" val="826649932"/>
                      </a:ext>
                    </a:extLst>
                  </a:tr>
                  <a:tr h="304800">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3</m:t>
                                    </m:r>
                                  </m:sup>
                                </m:sSup>
                              </m:oMath>
                            </m:oMathPara>
                          </a14:m>
                          <a:endParaRPr lang="en-US" sz="1400" dirty="0"/>
                        </a:p>
                      </a:txBody>
                      <a:tcPr/>
                    </a:tc>
                    <a:extLst>
                      <a:ext uri="{0D108BD9-81ED-4DB2-BD59-A6C34878D82A}">
                        <a16:rowId xmlns="" xmlns:a16="http://schemas.microsoft.com/office/drawing/2014/main" val="1431052185"/>
                      </a:ext>
                    </a:extLst>
                  </a:tr>
                  <a:tr h="304800">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𝑛</m:t>
                                    </m:r>
                                  </m:sup>
                                </m:sSup>
                              </m:oMath>
                            </m:oMathPara>
                          </a14:m>
                          <a:endParaRPr lang="en-US" sz="1400" dirty="0"/>
                        </a:p>
                      </a:txBody>
                      <a:tcPr/>
                    </a:tc>
                    <a:extLst>
                      <a:ext uri="{0D108BD9-81ED-4DB2-BD59-A6C34878D82A}">
                        <a16:rowId xmlns="" xmlns:a16="http://schemas.microsoft.com/office/drawing/2014/main" val="3061231142"/>
                      </a:ext>
                    </a:extLst>
                  </a:tr>
                  <a:tr h="304800">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𝑛</m:t>
                                    </m:r>
                                  </m:sup>
                                </m:sSup>
                              </m:oMath>
                            </m:oMathPara>
                          </a14:m>
                          <a:endParaRPr lang="en-US" sz="1400" dirty="0"/>
                        </a:p>
                      </a:txBody>
                      <a:tcPr/>
                    </a:tc>
                    <a:extLst>
                      <a:ext uri="{0D108BD9-81ED-4DB2-BD59-A6C34878D82A}">
                        <a16:rowId xmlns="" xmlns:a16="http://schemas.microsoft.com/office/drawing/2014/main" val="3892058213"/>
                      </a:ext>
                    </a:extLst>
                  </a:tr>
                  <a:tr h="304800">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oMath>
                            </m:oMathPara>
                          </a14:m>
                          <a:endParaRPr lang="en-US" sz="1400" dirty="0"/>
                        </a:p>
                      </a:txBody>
                      <a:tcPr/>
                    </a:tc>
                    <a:extLst>
                      <a:ext uri="{0D108BD9-81ED-4DB2-BD59-A6C34878D82A}">
                        <a16:rowId xmlns="" xmlns:a16="http://schemas.microsoft.com/office/drawing/2014/main" val="351566369"/>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712197282"/>
                  </p:ext>
                </p:extLst>
              </p:nvPr>
            </p:nvGraphicFramePr>
            <p:xfrm>
              <a:off x="6781800" y="1616044"/>
              <a:ext cx="2057400" cy="3048000"/>
            </p:xfrm>
            <a:graphic>
              <a:graphicData uri="http://schemas.openxmlformats.org/drawingml/2006/table">
                <a:tbl>
                  <a:tblPr firstRow="1" bandRow="1">
                    <a:tableStyleId>{00A15C55-8517-42AA-B614-E9B94910E393}</a:tableStyleId>
                  </a:tblPr>
                  <a:tblGrid>
                    <a:gridCol w="2057400">
                      <a:extLst>
                        <a:ext uri="{9D8B030D-6E8A-4147-A177-3AD203B41FA5}">
                          <a16:colId xmlns:a16="http://schemas.microsoft.com/office/drawing/2014/main" val="1232727488"/>
                        </a:ext>
                      </a:extLst>
                    </a:gridCol>
                  </a:tblGrid>
                  <a:tr h="304800">
                    <a:tc>
                      <a:txBody>
                        <a:bodyPr/>
                        <a:lstStyle/>
                        <a:p>
                          <a:r>
                            <a:rPr lang="en-US" sz="1400" dirty="0"/>
                            <a:t>Order of growths</a:t>
                          </a:r>
                        </a:p>
                      </a:txBody>
                      <a:tcPr/>
                    </a:tc>
                    <a:extLst>
                      <a:ext uri="{0D108BD9-81ED-4DB2-BD59-A6C34878D82A}">
                        <a16:rowId xmlns:a16="http://schemas.microsoft.com/office/drawing/2014/main" val="3392416991"/>
                      </a:ext>
                    </a:extLst>
                  </a:tr>
                  <a:tr h="304800">
                    <a:tc>
                      <a:txBody>
                        <a:bodyPr/>
                        <a:lstStyle/>
                        <a:p>
                          <a:endParaRPr lang="en-US"/>
                        </a:p>
                      </a:txBody>
                      <a:tcPr>
                        <a:blipFill>
                          <a:blip r:embed="rId4"/>
                          <a:stretch>
                            <a:fillRect l="-296" t="-104000" r="-1479" b="-806000"/>
                          </a:stretch>
                        </a:blipFill>
                      </a:tcPr>
                    </a:tc>
                    <a:extLst>
                      <a:ext uri="{0D108BD9-81ED-4DB2-BD59-A6C34878D82A}">
                        <a16:rowId xmlns:a16="http://schemas.microsoft.com/office/drawing/2014/main" val="2882008852"/>
                      </a:ext>
                    </a:extLst>
                  </a:tr>
                  <a:tr h="304800">
                    <a:tc>
                      <a:txBody>
                        <a:bodyPr/>
                        <a:lstStyle/>
                        <a:p>
                          <a:endParaRPr lang="en-US"/>
                        </a:p>
                      </a:txBody>
                      <a:tcPr>
                        <a:blipFill>
                          <a:blip r:embed="rId4"/>
                          <a:stretch>
                            <a:fillRect l="-296" t="-204000" r="-1479" b="-706000"/>
                          </a:stretch>
                        </a:blipFill>
                      </a:tcPr>
                    </a:tc>
                    <a:extLst>
                      <a:ext uri="{0D108BD9-81ED-4DB2-BD59-A6C34878D82A}">
                        <a16:rowId xmlns:a16="http://schemas.microsoft.com/office/drawing/2014/main" val="3315953605"/>
                      </a:ext>
                    </a:extLst>
                  </a:tr>
                  <a:tr h="304800">
                    <a:tc>
                      <a:txBody>
                        <a:bodyPr/>
                        <a:lstStyle/>
                        <a:p>
                          <a:endParaRPr lang="en-US"/>
                        </a:p>
                      </a:txBody>
                      <a:tcPr>
                        <a:blipFill>
                          <a:blip r:embed="rId4"/>
                          <a:stretch>
                            <a:fillRect l="-296" t="-304000" r="-1479" b="-606000"/>
                          </a:stretch>
                        </a:blipFill>
                      </a:tcPr>
                    </a:tc>
                    <a:extLst>
                      <a:ext uri="{0D108BD9-81ED-4DB2-BD59-A6C34878D82A}">
                        <a16:rowId xmlns:a16="http://schemas.microsoft.com/office/drawing/2014/main" val="388564887"/>
                      </a:ext>
                    </a:extLst>
                  </a:tr>
                  <a:tr h="304800">
                    <a:tc>
                      <a:txBody>
                        <a:bodyPr/>
                        <a:lstStyle/>
                        <a:p>
                          <a:endParaRPr lang="en-US"/>
                        </a:p>
                      </a:txBody>
                      <a:tcPr>
                        <a:blipFill>
                          <a:blip r:embed="rId4"/>
                          <a:stretch>
                            <a:fillRect l="-296" t="-396078" r="-1479" b="-494118"/>
                          </a:stretch>
                        </a:blipFill>
                      </a:tcPr>
                    </a:tc>
                    <a:extLst>
                      <a:ext uri="{0D108BD9-81ED-4DB2-BD59-A6C34878D82A}">
                        <a16:rowId xmlns:a16="http://schemas.microsoft.com/office/drawing/2014/main" val="2811082076"/>
                      </a:ext>
                    </a:extLst>
                  </a:tr>
                  <a:tr h="304800">
                    <a:tc>
                      <a:txBody>
                        <a:bodyPr/>
                        <a:lstStyle/>
                        <a:p>
                          <a:endParaRPr lang="en-US"/>
                        </a:p>
                      </a:txBody>
                      <a:tcPr>
                        <a:blipFill>
                          <a:blip r:embed="rId4"/>
                          <a:stretch>
                            <a:fillRect l="-296" t="-506000" r="-1479" b="-404000"/>
                          </a:stretch>
                        </a:blipFill>
                      </a:tcPr>
                    </a:tc>
                    <a:extLst>
                      <a:ext uri="{0D108BD9-81ED-4DB2-BD59-A6C34878D82A}">
                        <a16:rowId xmlns:a16="http://schemas.microsoft.com/office/drawing/2014/main" val="826649932"/>
                      </a:ext>
                    </a:extLst>
                  </a:tr>
                  <a:tr h="304800">
                    <a:tc>
                      <a:txBody>
                        <a:bodyPr/>
                        <a:lstStyle/>
                        <a:p>
                          <a:endParaRPr lang="en-US"/>
                        </a:p>
                      </a:txBody>
                      <a:tcPr>
                        <a:blipFill>
                          <a:blip r:embed="rId4"/>
                          <a:stretch>
                            <a:fillRect l="-296" t="-606000" r="-1479" b="-304000"/>
                          </a:stretch>
                        </a:blipFill>
                      </a:tcPr>
                    </a:tc>
                    <a:extLst>
                      <a:ext uri="{0D108BD9-81ED-4DB2-BD59-A6C34878D82A}">
                        <a16:rowId xmlns:a16="http://schemas.microsoft.com/office/drawing/2014/main" val="1431052185"/>
                      </a:ext>
                    </a:extLst>
                  </a:tr>
                  <a:tr h="304800">
                    <a:tc>
                      <a:txBody>
                        <a:bodyPr/>
                        <a:lstStyle/>
                        <a:p>
                          <a:endParaRPr lang="en-US"/>
                        </a:p>
                      </a:txBody>
                      <a:tcPr>
                        <a:blipFill>
                          <a:blip r:embed="rId4"/>
                          <a:stretch>
                            <a:fillRect l="-296" t="-706000" r="-1479" b="-204000"/>
                          </a:stretch>
                        </a:blipFill>
                      </a:tcPr>
                    </a:tc>
                    <a:extLst>
                      <a:ext uri="{0D108BD9-81ED-4DB2-BD59-A6C34878D82A}">
                        <a16:rowId xmlns:a16="http://schemas.microsoft.com/office/drawing/2014/main" val="3061231142"/>
                      </a:ext>
                    </a:extLst>
                  </a:tr>
                  <a:tr h="304800">
                    <a:tc>
                      <a:txBody>
                        <a:bodyPr/>
                        <a:lstStyle/>
                        <a:p>
                          <a:endParaRPr lang="en-US"/>
                        </a:p>
                      </a:txBody>
                      <a:tcPr>
                        <a:blipFill>
                          <a:blip r:embed="rId4"/>
                          <a:stretch>
                            <a:fillRect l="-296" t="-806000" r="-1479" b="-104000"/>
                          </a:stretch>
                        </a:blipFill>
                      </a:tcPr>
                    </a:tc>
                    <a:extLst>
                      <a:ext uri="{0D108BD9-81ED-4DB2-BD59-A6C34878D82A}">
                        <a16:rowId xmlns:a16="http://schemas.microsoft.com/office/drawing/2014/main" val="3892058213"/>
                      </a:ext>
                    </a:extLst>
                  </a:tr>
                  <a:tr h="304800">
                    <a:tc>
                      <a:txBody>
                        <a:bodyPr/>
                        <a:lstStyle/>
                        <a:p>
                          <a:endParaRPr lang="en-US"/>
                        </a:p>
                      </a:txBody>
                      <a:tcPr>
                        <a:blipFill>
                          <a:blip r:embed="rId4"/>
                          <a:stretch>
                            <a:fillRect l="-296" t="-906000" r="-1479" b="-4000"/>
                          </a:stretch>
                        </a:blipFill>
                      </a:tcPr>
                    </a:tc>
                    <a:extLst>
                      <a:ext uri="{0D108BD9-81ED-4DB2-BD59-A6C34878D82A}">
                        <a16:rowId xmlns:a16="http://schemas.microsoft.com/office/drawing/2014/main" val="351566369"/>
                      </a:ext>
                    </a:extLst>
                  </a:tr>
                </a:tbl>
              </a:graphicData>
            </a:graphic>
          </p:graphicFrame>
        </mc:Fallback>
      </mc:AlternateContent>
      <p:cxnSp>
        <p:nvCxnSpPr>
          <p:cNvPr id="7" name="Straight Connector 6"/>
          <p:cNvCxnSpPr>
            <a:endCxn id="5" idx="3"/>
          </p:cNvCxnSpPr>
          <p:nvPr/>
        </p:nvCxnSpPr>
        <p:spPr>
          <a:xfrm>
            <a:off x="6781800" y="3140044"/>
            <a:ext cx="20574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p:cNvSpPr txBox="1"/>
          <p:nvPr/>
        </p:nvSpPr>
        <p:spPr>
          <a:xfrm>
            <a:off x="6085776" y="2993003"/>
            <a:ext cx="696024" cy="307777"/>
          </a:xfrm>
          <a:prstGeom prst="rect">
            <a:avLst/>
          </a:prstGeom>
          <a:noFill/>
        </p:spPr>
        <p:txBody>
          <a:bodyPr wrap="none" rtlCol="0">
            <a:spAutoFit/>
          </a:bodyPr>
          <a:lstStyle/>
          <a:p>
            <a:r>
              <a:rPr lang="en-US" sz="1400" dirty="0"/>
              <a:t>Cutoff</a:t>
            </a:r>
          </a:p>
        </p:txBody>
      </p:sp>
    </p:spTree>
    <p:extLst>
      <p:ext uri="{BB962C8B-B14F-4D97-AF65-F5344CB8AC3E}">
        <p14:creationId xmlns:p14="http://schemas.microsoft.com/office/powerpoint/2010/main" val="21850246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711890069"/>
                  </p:ext>
                </p:extLst>
              </p:nvPr>
            </p:nvGraphicFramePr>
            <p:xfrm>
              <a:off x="1447800" y="2826191"/>
              <a:ext cx="6096000" cy="2194560"/>
            </p:xfrm>
            <a:graphic>
              <a:graphicData uri="http://schemas.openxmlformats.org/drawingml/2006/table">
                <a:tbl>
                  <a:tblPr firstRow="1" bandRow="1">
                    <a:tableStyleId>{00A15C55-8517-42AA-B614-E9B94910E393}</a:tableStyleId>
                  </a:tblPr>
                  <a:tblGrid>
                    <a:gridCol w="3048000">
                      <a:extLst>
                        <a:ext uri="{9D8B030D-6E8A-4147-A177-3AD203B41FA5}">
                          <a16:colId xmlns="" xmlns:a16="http://schemas.microsoft.com/office/drawing/2014/main" val="4276169439"/>
                        </a:ext>
                      </a:extLst>
                    </a:gridCol>
                    <a:gridCol w="3048000">
                      <a:extLst>
                        <a:ext uri="{9D8B030D-6E8A-4147-A177-3AD203B41FA5}">
                          <a16:colId xmlns="" xmlns:a16="http://schemas.microsoft.com/office/drawing/2014/main" val="3538550298"/>
                        </a:ext>
                      </a:extLst>
                    </a:gridCol>
                  </a:tblGrid>
                  <a:tr h="365760">
                    <a:tc>
                      <a:txBody>
                        <a:bodyPr/>
                        <a:lstStyle/>
                        <a:p>
                          <a:r>
                            <a:rPr lang="en-US" dirty="0"/>
                            <a:t>Runtime function</a:t>
                          </a:r>
                        </a:p>
                      </a:txBody>
                      <a:tcPr/>
                    </a:tc>
                    <a:tc>
                      <a:txBody>
                        <a:bodyPr/>
                        <a:lstStyle/>
                        <a:p>
                          <a:r>
                            <a:rPr lang="en-US" dirty="0"/>
                            <a:t>Big-oh estimate</a:t>
                          </a:r>
                        </a:p>
                      </a:txBody>
                      <a:tcPr/>
                    </a:tc>
                    <a:extLst>
                      <a:ext uri="{0D108BD9-81ED-4DB2-BD59-A6C34878D82A}">
                        <a16:rowId xmlns="" xmlns:a16="http://schemas.microsoft.com/office/drawing/2014/main" val="110992629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=6</m:t>
                                </m:r>
                                <m:r>
                                  <a:rPr lang="en-US" b="0" i="1" smtClean="0">
                                    <a:latin typeface="Cambria Math" panose="02040503050406030204" pitchFamily="18" charset="0"/>
                                  </a:rPr>
                                  <m:t>𝑙𝑜𝑔𝑛</m:t>
                                </m:r>
                                <m:r>
                                  <a:rPr lang="en-US" b="0" i="1" smtClean="0">
                                    <a:latin typeface="Cambria Math" panose="02040503050406030204" pitchFamily="18" charset="0"/>
                                  </a:rPr>
                                  <m:t>+3</m:t>
                                </m:r>
                                <m:r>
                                  <a:rPr lang="en-US" b="0" i="1" smtClean="0">
                                    <a:latin typeface="Cambria Math" panose="02040503050406030204" pitchFamily="18" charset="0"/>
                                  </a:rPr>
                                  <m:t>𝑛</m:t>
                                </m:r>
                              </m:oMath>
                            </m:oMathPara>
                          </a14:m>
                          <a:endParaRPr lang="en-US" dirty="0"/>
                        </a:p>
                      </a:txBody>
                      <a:tcPr/>
                    </a:tc>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a:txBody>
                      <a:tcPr/>
                    </a:tc>
                    <a:extLst>
                      <a:ext uri="{0D108BD9-81ED-4DB2-BD59-A6C34878D82A}">
                        <a16:rowId xmlns="" xmlns:a16="http://schemas.microsoft.com/office/drawing/2014/main" val="2088406648"/>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=18</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(1)</m:t>
                                </m:r>
                              </m:oMath>
                            </m:oMathPara>
                          </a14:m>
                          <a:endParaRPr lang="en-US" dirty="0"/>
                        </a:p>
                      </a:txBody>
                      <a:tcPr/>
                    </a:tc>
                    <a:extLst>
                      <a:ext uri="{0D108BD9-81ED-4DB2-BD59-A6C34878D82A}">
                        <a16:rowId xmlns="" xmlns:a16="http://schemas.microsoft.com/office/drawing/2014/main" val="2517861956"/>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=14</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a:txBody>
                      <a:tcPr/>
                    </a:tc>
                    <a:extLst>
                      <a:ext uri="{0D108BD9-81ED-4DB2-BD59-A6C34878D82A}">
                        <a16:rowId xmlns="" xmlns:a16="http://schemas.microsoft.com/office/drawing/2014/main" val="2618158137"/>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𝑛𝑙𝑜𝑔𝑛</m:t>
                                </m:r>
                                <m:r>
                                  <a:rPr lang="en-US" b="0" i="1" smtClean="0">
                                    <a:latin typeface="Cambria Math" panose="02040503050406030204" pitchFamily="18" charset="0"/>
                                  </a:rPr>
                                  <m:t>+40</m:t>
                                </m:r>
                                <m:r>
                                  <a:rPr lang="en-US" b="0" i="1" smtClean="0">
                                    <a:latin typeface="Cambria Math" panose="02040503050406030204" pitchFamily="18" charset="0"/>
                                  </a:rPr>
                                  <m:t>𝑛</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𝑛𝑙𝑜𝑔𝑛</m:t>
                                </m:r>
                                <m:r>
                                  <a:rPr lang="en-US" b="0" i="1" smtClean="0">
                                    <a:latin typeface="Cambria Math" panose="02040503050406030204" pitchFamily="18" charset="0"/>
                                  </a:rPr>
                                  <m:t>)</m:t>
                                </m:r>
                              </m:oMath>
                            </m:oMathPara>
                          </a14:m>
                          <a:endParaRPr lang="en-US" dirty="0"/>
                        </a:p>
                      </a:txBody>
                      <a:tcPr/>
                    </a:tc>
                    <a:extLst>
                      <a:ext uri="{0D108BD9-81ED-4DB2-BD59-A6C34878D82A}">
                        <a16:rowId xmlns="" xmlns:a16="http://schemas.microsoft.com/office/drawing/2014/main" val="1420854726"/>
                      </a:ext>
                    </a:extLst>
                  </a:tr>
                  <a:tr h="365760">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=3</m:t>
                                </m:r>
                                <m:r>
                                  <a:rPr lang="en-US" b="0" i="1" smtClean="0">
                                    <a:latin typeface="Cambria Math" panose="02040503050406030204" pitchFamily="18" charset="0"/>
                                  </a:rPr>
                                  <m:t>𝑛𝑙𝑜𝑔𝑛</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𝑛𝑙𝑜𝑔𝑛</m:t>
                                </m:r>
                                <m:r>
                                  <a:rPr lang="en-US" b="0" i="1" smtClean="0">
                                    <a:latin typeface="Cambria Math" panose="02040503050406030204" pitchFamily="18" charset="0"/>
                                  </a:rPr>
                                  <m:t>)</m:t>
                                </m:r>
                              </m:oMath>
                            </m:oMathPara>
                          </a14:m>
                          <a:endParaRPr lang="en-US" dirty="0"/>
                        </a:p>
                      </a:txBody>
                      <a:tcPr/>
                    </a:tc>
                    <a:extLst>
                      <a:ext uri="{0D108BD9-81ED-4DB2-BD59-A6C34878D82A}">
                        <a16:rowId xmlns="" xmlns:a16="http://schemas.microsoft.com/office/drawing/2014/main" val="13468113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711890069"/>
                  </p:ext>
                </p:extLst>
              </p:nvPr>
            </p:nvGraphicFramePr>
            <p:xfrm>
              <a:off x="1447800" y="2826191"/>
              <a:ext cx="6096000" cy="219456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4276169439"/>
                        </a:ext>
                      </a:extLst>
                    </a:gridCol>
                    <a:gridCol w="3048000">
                      <a:extLst>
                        <a:ext uri="{9D8B030D-6E8A-4147-A177-3AD203B41FA5}">
                          <a16:colId xmlns:a16="http://schemas.microsoft.com/office/drawing/2014/main" val="3538550298"/>
                        </a:ext>
                      </a:extLst>
                    </a:gridCol>
                  </a:tblGrid>
                  <a:tr h="365760">
                    <a:tc>
                      <a:txBody>
                        <a:bodyPr/>
                        <a:lstStyle/>
                        <a:p>
                          <a:r>
                            <a:rPr lang="en-US" dirty="0"/>
                            <a:t>Runtime function</a:t>
                          </a:r>
                        </a:p>
                      </a:txBody>
                      <a:tcPr/>
                    </a:tc>
                    <a:tc>
                      <a:txBody>
                        <a:bodyPr/>
                        <a:lstStyle/>
                        <a:p>
                          <a:r>
                            <a:rPr lang="en-US" dirty="0"/>
                            <a:t>Big-oh estimate</a:t>
                          </a:r>
                        </a:p>
                      </a:txBody>
                      <a:tcPr/>
                    </a:tc>
                    <a:extLst>
                      <a:ext uri="{0D108BD9-81ED-4DB2-BD59-A6C34878D82A}">
                        <a16:rowId xmlns:a16="http://schemas.microsoft.com/office/drawing/2014/main" val="1109926290"/>
                      </a:ext>
                    </a:extLst>
                  </a:tr>
                  <a:tr h="365760">
                    <a:tc>
                      <a:txBody>
                        <a:bodyPr/>
                        <a:lstStyle/>
                        <a:p>
                          <a:endParaRPr lang="en-US"/>
                        </a:p>
                      </a:txBody>
                      <a:tcPr>
                        <a:blipFill>
                          <a:blip r:embed="rId2"/>
                          <a:stretch>
                            <a:fillRect l="-200" t="-108333" r="-100599" b="-415000"/>
                          </a:stretch>
                        </a:blipFill>
                      </a:tcPr>
                    </a:tc>
                    <a:tc>
                      <a:txBody>
                        <a:bodyPr/>
                        <a:lstStyle/>
                        <a:p>
                          <a:endParaRPr lang="en-US"/>
                        </a:p>
                      </a:txBody>
                      <a:tcPr>
                        <a:blipFill>
                          <a:blip r:embed="rId2"/>
                          <a:stretch>
                            <a:fillRect l="-100400" t="-108333" r="-800" b="-415000"/>
                          </a:stretch>
                        </a:blipFill>
                      </a:tcPr>
                    </a:tc>
                    <a:extLst>
                      <a:ext uri="{0D108BD9-81ED-4DB2-BD59-A6C34878D82A}">
                        <a16:rowId xmlns:a16="http://schemas.microsoft.com/office/drawing/2014/main" val="2088406648"/>
                      </a:ext>
                    </a:extLst>
                  </a:tr>
                  <a:tr h="365760">
                    <a:tc>
                      <a:txBody>
                        <a:bodyPr/>
                        <a:lstStyle/>
                        <a:p>
                          <a:endParaRPr lang="en-US"/>
                        </a:p>
                      </a:txBody>
                      <a:tcPr>
                        <a:blipFill>
                          <a:blip r:embed="rId2"/>
                          <a:stretch>
                            <a:fillRect l="-200" t="-204918" r="-100599" b="-308197"/>
                          </a:stretch>
                        </a:blipFill>
                      </a:tcPr>
                    </a:tc>
                    <a:tc>
                      <a:txBody>
                        <a:bodyPr/>
                        <a:lstStyle/>
                        <a:p>
                          <a:endParaRPr lang="en-US"/>
                        </a:p>
                      </a:txBody>
                      <a:tcPr>
                        <a:blipFill>
                          <a:blip r:embed="rId2"/>
                          <a:stretch>
                            <a:fillRect l="-100400" t="-204918" r="-800" b="-308197"/>
                          </a:stretch>
                        </a:blipFill>
                      </a:tcPr>
                    </a:tc>
                    <a:extLst>
                      <a:ext uri="{0D108BD9-81ED-4DB2-BD59-A6C34878D82A}">
                        <a16:rowId xmlns:a16="http://schemas.microsoft.com/office/drawing/2014/main" val="2517861956"/>
                      </a:ext>
                    </a:extLst>
                  </a:tr>
                  <a:tr h="365760">
                    <a:tc>
                      <a:txBody>
                        <a:bodyPr/>
                        <a:lstStyle/>
                        <a:p>
                          <a:endParaRPr lang="en-US"/>
                        </a:p>
                      </a:txBody>
                      <a:tcPr>
                        <a:blipFill>
                          <a:blip r:embed="rId2"/>
                          <a:stretch>
                            <a:fillRect l="-200" t="-310000" r="-100599" b="-213333"/>
                          </a:stretch>
                        </a:blipFill>
                      </a:tcPr>
                    </a:tc>
                    <a:tc>
                      <a:txBody>
                        <a:bodyPr/>
                        <a:lstStyle/>
                        <a:p>
                          <a:endParaRPr lang="en-US"/>
                        </a:p>
                      </a:txBody>
                      <a:tcPr>
                        <a:blipFill>
                          <a:blip r:embed="rId2"/>
                          <a:stretch>
                            <a:fillRect l="-100400" t="-310000" r="-800" b="-213333"/>
                          </a:stretch>
                        </a:blipFill>
                      </a:tcPr>
                    </a:tc>
                    <a:extLst>
                      <a:ext uri="{0D108BD9-81ED-4DB2-BD59-A6C34878D82A}">
                        <a16:rowId xmlns:a16="http://schemas.microsoft.com/office/drawing/2014/main" val="2618158137"/>
                      </a:ext>
                    </a:extLst>
                  </a:tr>
                  <a:tr h="365760">
                    <a:tc>
                      <a:txBody>
                        <a:bodyPr/>
                        <a:lstStyle/>
                        <a:p>
                          <a:endParaRPr lang="en-US"/>
                        </a:p>
                      </a:txBody>
                      <a:tcPr>
                        <a:blipFill>
                          <a:blip r:embed="rId2"/>
                          <a:stretch>
                            <a:fillRect l="-200" t="-410000" r="-100599" b="-113333"/>
                          </a:stretch>
                        </a:blipFill>
                      </a:tcPr>
                    </a:tc>
                    <a:tc>
                      <a:txBody>
                        <a:bodyPr/>
                        <a:lstStyle/>
                        <a:p>
                          <a:endParaRPr lang="en-US"/>
                        </a:p>
                      </a:txBody>
                      <a:tcPr>
                        <a:blipFill>
                          <a:blip r:embed="rId2"/>
                          <a:stretch>
                            <a:fillRect l="-100400" t="-410000" r="-800" b="-113333"/>
                          </a:stretch>
                        </a:blipFill>
                      </a:tcPr>
                    </a:tc>
                    <a:extLst>
                      <a:ext uri="{0D108BD9-81ED-4DB2-BD59-A6C34878D82A}">
                        <a16:rowId xmlns:a16="http://schemas.microsoft.com/office/drawing/2014/main" val="1420854726"/>
                      </a:ext>
                    </a:extLst>
                  </a:tr>
                  <a:tr h="365760">
                    <a:tc>
                      <a:txBody>
                        <a:bodyPr/>
                        <a:lstStyle/>
                        <a:p>
                          <a:endParaRPr lang="en-US"/>
                        </a:p>
                      </a:txBody>
                      <a:tcPr>
                        <a:blipFill>
                          <a:blip r:embed="rId2"/>
                          <a:stretch>
                            <a:fillRect l="-200" t="-510000" r="-100599" b="-13333"/>
                          </a:stretch>
                        </a:blipFill>
                      </a:tcPr>
                    </a:tc>
                    <a:tc>
                      <a:txBody>
                        <a:bodyPr/>
                        <a:lstStyle/>
                        <a:p>
                          <a:endParaRPr lang="en-US"/>
                        </a:p>
                      </a:txBody>
                      <a:tcPr>
                        <a:blipFill>
                          <a:blip r:embed="rId2"/>
                          <a:stretch>
                            <a:fillRect l="-100400" t="-510000" r="-800" b="-13333"/>
                          </a:stretch>
                        </a:blipFill>
                      </a:tcPr>
                    </a:tc>
                    <a:extLst>
                      <a:ext uri="{0D108BD9-81ED-4DB2-BD59-A6C34878D82A}">
                        <a16:rowId xmlns:a16="http://schemas.microsoft.com/office/drawing/2014/main" val="13468113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571362622"/>
                  </p:ext>
                </p:extLst>
              </p:nvPr>
            </p:nvGraphicFramePr>
            <p:xfrm>
              <a:off x="1447800" y="2819401"/>
              <a:ext cx="6096000" cy="2194560"/>
            </p:xfrm>
            <a:graphic>
              <a:graphicData uri="http://schemas.openxmlformats.org/drawingml/2006/table">
                <a:tbl>
                  <a:tblPr firstRow="1" bandRow="1">
                    <a:tableStyleId>{00A15C55-8517-42AA-B614-E9B94910E393}</a:tableStyleId>
                  </a:tblPr>
                  <a:tblGrid>
                    <a:gridCol w="3048000">
                      <a:extLst>
                        <a:ext uri="{9D8B030D-6E8A-4147-A177-3AD203B41FA5}">
                          <a16:colId xmlns="" xmlns:a16="http://schemas.microsoft.com/office/drawing/2014/main" val="4276169439"/>
                        </a:ext>
                      </a:extLst>
                    </a:gridCol>
                    <a:gridCol w="3048000">
                      <a:extLst>
                        <a:ext uri="{9D8B030D-6E8A-4147-A177-3AD203B41FA5}">
                          <a16:colId xmlns="" xmlns:a16="http://schemas.microsoft.com/office/drawing/2014/main" val="3538550298"/>
                        </a:ext>
                      </a:extLst>
                    </a:gridCol>
                  </a:tblGrid>
                  <a:tr h="365760">
                    <a:tc>
                      <a:txBody>
                        <a:bodyPr/>
                        <a:lstStyle/>
                        <a:p>
                          <a:r>
                            <a:rPr lang="en-US" dirty="0"/>
                            <a:t>Runtime function</a:t>
                          </a:r>
                        </a:p>
                      </a:txBody>
                      <a:tcPr/>
                    </a:tc>
                    <a:tc>
                      <a:txBody>
                        <a:bodyPr/>
                        <a:lstStyle/>
                        <a:p>
                          <a:r>
                            <a:rPr lang="en-US" dirty="0"/>
                            <a:t>Big-oh estimate</a:t>
                          </a:r>
                        </a:p>
                      </a:txBody>
                      <a:tcPr/>
                    </a:tc>
                    <a:extLst>
                      <a:ext uri="{0D108BD9-81ED-4DB2-BD59-A6C34878D82A}">
                        <a16:rowId xmlns="" xmlns:a16="http://schemas.microsoft.com/office/drawing/2014/main" val="1109926290"/>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=6</m:t>
                                </m:r>
                                <m:r>
                                  <a:rPr lang="en-US" b="0" i="1" smtClean="0">
                                    <a:latin typeface="Cambria Math" panose="02040503050406030204" pitchFamily="18" charset="0"/>
                                  </a:rPr>
                                  <m:t>𝑙𝑜𝑔𝑛</m:t>
                                </m:r>
                                <m:r>
                                  <a:rPr lang="en-US" b="0" i="1" smtClean="0">
                                    <a:latin typeface="Cambria Math" panose="02040503050406030204" pitchFamily="18" charset="0"/>
                                  </a:rPr>
                                  <m:t>+3</m:t>
                                </m:r>
                                <m:r>
                                  <a:rPr lang="en-US" b="0" i="1" smtClean="0">
                                    <a:latin typeface="Cambria Math" panose="02040503050406030204" pitchFamily="18" charset="0"/>
                                  </a:rPr>
                                  <m:t>𝑛</m:t>
                                </m:r>
                              </m:oMath>
                            </m:oMathPara>
                          </a14:m>
                          <a:endParaRPr lang="en-US" dirty="0"/>
                        </a:p>
                      </a:txBody>
                      <a:tcPr/>
                    </a:tc>
                    <a:tc>
                      <a:txBody>
                        <a:bodyPr/>
                        <a:lstStyle/>
                        <a:p>
                          <a:endParaRPr lang="en-US"/>
                        </a:p>
                      </a:txBody>
                      <a:tcPr/>
                    </a:tc>
                    <a:extLst>
                      <a:ext uri="{0D108BD9-81ED-4DB2-BD59-A6C34878D82A}">
                        <a16:rowId xmlns="" xmlns:a16="http://schemas.microsoft.com/office/drawing/2014/main" val="2088406648"/>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=18</m:t>
                                </m:r>
                              </m:oMath>
                            </m:oMathPara>
                          </a14:m>
                          <a:endParaRPr lang="en-US" dirty="0"/>
                        </a:p>
                      </a:txBody>
                      <a:tcPr/>
                    </a:tc>
                    <a:tc>
                      <a:txBody>
                        <a:bodyPr/>
                        <a:lstStyle/>
                        <a:p>
                          <a:endParaRPr lang="en-US"/>
                        </a:p>
                      </a:txBody>
                      <a:tcPr/>
                    </a:tc>
                    <a:extLst>
                      <a:ext uri="{0D108BD9-81ED-4DB2-BD59-A6C34878D82A}">
                        <a16:rowId xmlns="" xmlns:a16="http://schemas.microsoft.com/office/drawing/2014/main" val="2517861956"/>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=14</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a:txBody>
                      <a:tcPr/>
                    </a:tc>
                    <a:tc>
                      <a:txBody>
                        <a:bodyPr/>
                        <a:lstStyle/>
                        <a:p>
                          <a:endParaRPr lang="en-US" dirty="0"/>
                        </a:p>
                      </a:txBody>
                      <a:tcPr/>
                    </a:tc>
                    <a:extLst>
                      <a:ext uri="{0D108BD9-81ED-4DB2-BD59-A6C34878D82A}">
                        <a16:rowId xmlns="" xmlns:a16="http://schemas.microsoft.com/office/drawing/2014/main" val="2618158137"/>
                      </a:ext>
                    </a:extLst>
                  </a:tr>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𝑛𝑙𝑜𝑔𝑛</m:t>
                                </m:r>
                                <m:r>
                                  <a:rPr lang="en-US" b="0" i="1" smtClean="0">
                                    <a:latin typeface="Cambria Math" panose="02040503050406030204" pitchFamily="18" charset="0"/>
                                  </a:rPr>
                                  <m:t>+40</m:t>
                                </m:r>
                                <m:r>
                                  <a:rPr lang="en-US" b="0" i="1" smtClean="0">
                                    <a:latin typeface="Cambria Math" panose="02040503050406030204" pitchFamily="18" charset="0"/>
                                  </a:rPr>
                                  <m:t>𝑛</m:t>
                                </m:r>
                              </m:oMath>
                            </m:oMathPara>
                          </a14:m>
                          <a:endParaRPr lang="en-US" dirty="0"/>
                        </a:p>
                      </a:txBody>
                      <a:tcPr/>
                    </a:tc>
                    <a:tc>
                      <a:txBody>
                        <a:bodyPr/>
                        <a:lstStyle/>
                        <a:p>
                          <a:endParaRPr lang="en-US"/>
                        </a:p>
                      </a:txBody>
                      <a:tcPr/>
                    </a:tc>
                    <a:extLst>
                      <a:ext uri="{0D108BD9-81ED-4DB2-BD59-A6C34878D82A}">
                        <a16:rowId xmlns="" xmlns:a16="http://schemas.microsoft.com/office/drawing/2014/main" val="1420854726"/>
                      </a:ext>
                    </a:extLst>
                  </a:tr>
                  <a:tr h="365760">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=3</m:t>
                                </m:r>
                                <m:r>
                                  <a:rPr lang="en-US" b="0" i="1" smtClean="0">
                                    <a:latin typeface="Cambria Math" panose="02040503050406030204" pitchFamily="18" charset="0"/>
                                  </a:rPr>
                                  <m:t>𝑛𝑙𝑜𝑔𝑛</m:t>
                                </m:r>
                              </m:oMath>
                            </m:oMathPara>
                          </a14:m>
                          <a:endParaRPr lang="en-US" dirty="0"/>
                        </a:p>
                      </a:txBody>
                      <a:tcPr/>
                    </a:tc>
                    <a:tc>
                      <a:txBody>
                        <a:bodyPr/>
                        <a:lstStyle/>
                        <a:p>
                          <a:endParaRPr lang="en-US" dirty="0"/>
                        </a:p>
                      </a:txBody>
                      <a:tcPr/>
                    </a:tc>
                    <a:extLst>
                      <a:ext uri="{0D108BD9-81ED-4DB2-BD59-A6C34878D82A}">
                        <a16:rowId xmlns="" xmlns:a16="http://schemas.microsoft.com/office/drawing/2014/main" val="13468113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571362622"/>
                  </p:ext>
                </p:extLst>
              </p:nvPr>
            </p:nvGraphicFramePr>
            <p:xfrm>
              <a:off x="1447800" y="2819401"/>
              <a:ext cx="6096000" cy="219456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val="4276169439"/>
                        </a:ext>
                      </a:extLst>
                    </a:gridCol>
                    <a:gridCol w="3048000">
                      <a:extLst>
                        <a:ext uri="{9D8B030D-6E8A-4147-A177-3AD203B41FA5}">
                          <a16:colId xmlns:a16="http://schemas.microsoft.com/office/drawing/2014/main" val="3538550298"/>
                        </a:ext>
                      </a:extLst>
                    </a:gridCol>
                  </a:tblGrid>
                  <a:tr h="365760">
                    <a:tc>
                      <a:txBody>
                        <a:bodyPr/>
                        <a:lstStyle/>
                        <a:p>
                          <a:r>
                            <a:rPr lang="en-US" dirty="0"/>
                            <a:t>Runtime function</a:t>
                          </a:r>
                        </a:p>
                      </a:txBody>
                      <a:tcPr/>
                    </a:tc>
                    <a:tc>
                      <a:txBody>
                        <a:bodyPr/>
                        <a:lstStyle/>
                        <a:p>
                          <a:r>
                            <a:rPr lang="en-US" dirty="0"/>
                            <a:t>Big-oh estimate</a:t>
                          </a:r>
                        </a:p>
                      </a:txBody>
                      <a:tcPr/>
                    </a:tc>
                    <a:extLst>
                      <a:ext uri="{0D108BD9-81ED-4DB2-BD59-A6C34878D82A}">
                        <a16:rowId xmlns:a16="http://schemas.microsoft.com/office/drawing/2014/main" val="1109926290"/>
                      </a:ext>
                    </a:extLst>
                  </a:tr>
                  <a:tr h="365760">
                    <a:tc>
                      <a:txBody>
                        <a:bodyPr/>
                        <a:lstStyle/>
                        <a:p>
                          <a:endParaRPr lang="en-US"/>
                        </a:p>
                      </a:txBody>
                      <a:tcPr>
                        <a:blipFill>
                          <a:blip r:embed="rId3"/>
                          <a:stretch>
                            <a:fillRect l="-200" t="-108333" r="-100599" b="-415000"/>
                          </a:stretch>
                        </a:blipFill>
                      </a:tcPr>
                    </a:tc>
                    <a:tc>
                      <a:txBody>
                        <a:bodyPr/>
                        <a:lstStyle/>
                        <a:p>
                          <a:endParaRPr lang="en-US"/>
                        </a:p>
                      </a:txBody>
                      <a:tcPr/>
                    </a:tc>
                    <a:extLst>
                      <a:ext uri="{0D108BD9-81ED-4DB2-BD59-A6C34878D82A}">
                        <a16:rowId xmlns:a16="http://schemas.microsoft.com/office/drawing/2014/main" val="2088406648"/>
                      </a:ext>
                    </a:extLst>
                  </a:tr>
                  <a:tr h="365760">
                    <a:tc>
                      <a:txBody>
                        <a:bodyPr/>
                        <a:lstStyle/>
                        <a:p>
                          <a:endParaRPr lang="en-US"/>
                        </a:p>
                      </a:txBody>
                      <a:tcPr>
                        <a:blipFill>
                          <a:blip r:embed="rId3"/>
                          <a:stretch>
                            <a:fillRect l="-200" t="-204918" r="-100599" b="-308197"/>
                          </a:stretch>
                        </a:blipFill>
                      </a:tcPr>
                    </a:tc>
                    <a:tc>
                      <a:txBody>
                        <a:bodyPr/>
                        <a:lstStyle/>
                        <a:p>
                          <a:endParaRPr lang="en-US"/>
                        </a:p>
                      </a:txBody>
                      <a:tcPr/>
                    </a:tc>
                    <a:extLst>
                      <a:ext uri="{0D108BD9-81ED-4DB2-BD59-A6C34878D82A}">
                        <a16:rowId xmlns:a16="http://schemas.microsoft.com/office/drawing/2014/main" val="2517861956"/>
                      </a:ext>
                    </a:extLst>
                  </a:tr>
                  <a:tr h="365760">
                    <a:tc>
                      <a:txBody>
                        <a:bodyPr/>
                        <a:lstStyle/>
                        <a:p>
                          <a:endParaRPr lang="en-US"/>
                        </a:p>
                      </a:txBody>
                      <a:tcPr>
                        <a:blipFill>
                          <a:blip r:embed="rId3"/>
                          <a:stretch>
                            <a:fillRect l="-200" t="-310000" r="-100599" b="-213333"/>
                          </a:stretch>
                        </a:blipFill>
                      </a:tcPr>
                    </a:tc>
                    <a:tc>
                      <a:txBody>
                        <a:bodyPr/>
                        <a:lstStyle/>
                        <a:p>
                          <a:endParaRPr lang="en-US" dirty="0"/>
                        </a:p>
                      </a:txBody>
                      <a:tcPr/>
                    </a:tc>
                    <a:extLst>
                      <a:ext uri="{0D108BD9-81ED-4DB2-BD59-A6C34878D82A}">
                        <a16:rowId xmlns:a16="http://schemas.microsoft.com/office/drawing/2014/main" val="2618158137"/>
                      </a:ext>
                    </a:extLst>
                  </a:tr>
                  <a:tr h="365760">
                    <a:tc>
                      <a:txBody>
                        <a:bodyPr/>
                        <a:lstStyle/>
                        <a:p>
                          <a:endParaRPr lang="en-US"/>
                        </a:p>
                      </a:txBody>
                      <a:tcPr>
                        <a:blipFill>
                          <a:blip r:embed="rId3"/>
                          <a:stretch>
                            <a:fillRect l="-200" t="-410000" r="-100599" b="-113333"/>
                          </a:stretch>
                        </a:blipFill>
                      </a:tcPr>
                    </a:tc>
                    <a:tc>
                      <a:txBody>
                        <a:bodyPr/>
                        <a:lstStyle/>
                        <a:p>
                          <a:endParaRPr lang="en-US"/>
                        </a:p>
                      </a:txBody>
                      <a:tcPr/>
                    </a:tc>
                    <a:extLst>
                      <a:ext uri="{0D108BD9-81ED-4DB2-BD59-A6C34878D82A}">
                        <a16:rowId xmlns:a16="http://schemas.microsoft.com/office/drawing/2014/main" val="1420854726"/>
                      </a:ext>
                    </a:extLst>
                  </a:tr>
                  <a:tr h="365760">
                    <a:tc>
                      <a:txBody>
                        <a:bodyPr/>
                        <a:lstStyle/>
                        <a:p>
                          <a:endParaRPr lang="en-US"/>
                        </a:p>
                      </a:txBody>
                      <a:tcPr>
                        <a:blipFill>
                          <a:blip r:embed="rId3"/>
                          <a:stretch>
                            <a:fillRect l="-200" t="-510000" r="-100599" b="-13333"/>
                          </a:stretch>
                        </a:blipFill>
                      </a:tcPr>
                    </a:tc>
                    <a:tc>
                      <a:txBody>
                        <a:bodyPr/>
                        <a:lstStyle/>
                        <a:p>
                          <a:endParaRPr lang="en-US" dirty="0"/>
                        </a:p>
                      </a:txBody>
                      <a:tcPr/>
                    </a:tc>
                    <a:extLst>
                      <a:ext uri="{0D108BD9-81ED-4DB2-BD59-A6C34878D82A}">
                        <a16:rowId xmlns:a16="http://schemas.microsoft.com/office/drawing/2014/main" val="1346811304"/>
                      </a:ext>
                    </a:extLst>
                  </a:tr>
                </a:tbl>
              </a:graphicData>
            </a:graphic>
          </p:graphicFrame>
        </mc:Fallback>
      </mc:AlternateContent>
      <p:sp>
        <p:nvSpPr>
          <p:cNvPr id="2" name="Title 1"/>
          <p:cNvSpPr>
            <a:spLocks noGrp="1"/>
          </p:cNvSpPr>
          <p:nvPr>
            <p:ph type="title"/>
          </p:nvPr>
        </p:nvSpPr>
        <p:spPr/>
        <p:txBody>
          <a:bodyPr/>
          <a:lstStyle/>
          <a:p>
            <a:r>
              <a:rPr lang="en-US" dirty="0"/>
              <a:t>Try it</a:t>
            </a:r>
          </a:p>
        </p:txBody>
      </p:sp>
      <p:sp>
        <p:nvSpPr>
          <p:cNvPr id="3" name="Content Placeholder 2"/>
          <p:cNvSpPr>
            <a:spLocks noGrp="1"/>
          </p:cNvSpPr>
          <p:nvPr>
            <p:ph idx="1"/>
          </p:nvPr>
        </p:nvSpPr>
        <p:spPr/>
        <p:txBody>
          <a:bodyPr/>
          <a:lstStyle/>
          <a:p>
            <a:r>
              <a:rPr lang="en-US" dirty="0"/>
              <a:t>Given the following runtime functions T(n), give a big-oh estimate</a:t>
            </a:r>
          </a:p>
        </p:txBody>
      </p:sp>
      <mc:AlternateContent xmlns:mc="http://schemas.openxmlformats.org/markup-compatibility/2006" xmlns:a14="http://schemas.microsoft.com/office/drawing/2010/main">
        <mc:Choice Requires="a14">
          <p:sp>
            <p:nvSpPr>
              <p:cNvPr id="6" name="TextBox 5"/>
              <p:cNvSpPr txBox="1"/>
              <p:nvPr/>
            </p:nvSpPr>
            <p:spPr>
              <a:xfrm>
                <a:off x="1611100" y="5575560"/>
                <a:ext cx="5769400" cy="369332"/>
              </a:xfrm>
              <a:prstGeom prst="rect">
                <a:avLst/>
              </a:prstGeom>
              <a:noFill/>
            </p:spPr>
            <p:txBody>
              <a:bodyPr wrap="none" rtlCol="0">
                <a:spAutoFit/>
              </a:bodyPr>
              <a:lstStyle/>
              <a:p>
                <a:r>
                  <a:rPr lang="en-US" i="1" dirty="0"/>
                  <a:t>Note: Any constant runtimes are denoted in big-oh as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(1)</m:t>
                    </m:r>
                  </m:oMath>
                </a14:m>
                <a:r>
                  <a:rPr lang="en-US" i="1"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1611100" y="5575560"/>
                <a:ext cx="5769400" cy="369332"/>
              </a:xfrm>
              <a:prstGeom prst="rect">
                <a:avLst/>
              </a:prstGeom>
              <a:blipFill>
                <a:blip r:embed="rId4"/>
                <a:stretch>
                  <a:fillRect l="-845"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0850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Tight bounds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785114" cy="5200636"/>
              </a:xfrm>
            </p:spPr>
            <p:txBody>
              <a:bodyPr/>
              <a:lstStyle/>
              <a:p>
                <a:r>
                  <a:rPr lang="en-US" dirty="0"/>
                  <a:t>We want to claim a tight upper bound for our algorithm</a:t>
                </a:r>
              </a:p>
              <a:p>
                <a:r>
                  <a:rPr lang="en-US" dirty="0"/>
                  <a:t>Consider an analysis of  </a:t>
                </a:r>
                <a:r>
                  <a:rPr lang="en-US" dirty="0" err="1"/>
                  <a:t>countEvens</a:t>
                </a:r>
                <a:r>
                  <a:rPr lang="en-US" dirty="0"/>
                  <a:t>() </a:t>
                </a:r>
              </a:p>
              <a:p>
                <a:pPr lvl="1"/>
                <a14:m>
                  <m:oMath xmlns:m="http://schemas.openxmlformats.org/officeDocument/2006/math">
                    <m:r>
                      <a:rPr lang="en-US" i="1">
                        <a:latin typeface="Cambria Math" panose="02040503050406030204" pitchFamily="18" charset="0"/>
                      </a:rPr>
                      <m:t>𝑇</m:t>
                    </m:r>
                    <m:d>
                      <m:dPr>
                        <m:ctrlPr>
                          <a:rPr lang="en-US" i="1">
                            <a:latin typeface="Cambria Math" charset="0"/>
                          </a:rPr>
                        </m:ctrlPr>
                      </m:dPr>
                      <m:e>
                        <m:r>
                          <a:rPr lang="en-US" i="1">
                            <a:latin typeface="Cambria Math" panose="02040503050406030204" pitchFamily="18" charset="0"/>
                          </a:rPr>
                          <m:t>𝑛</m:t>
                        </m:r>
                      </m:e>
                    </m:d>
                    <m:r>
                      <a:rPr lang="en-US" i="1">
                        <a:latin typeface="Cambria Math" panose="02040503050406030204" pitchFamily="18" charset="0"/>
                      </a:rPr>
                      <m:t>=8</m:t>
                    </m:r>
                    <m:r>
                      <a:rPr lang="en-US" i="1">
                        <a:latin typeface="Cambria Math" panose="02040503050406030204" pitchFamily="18" charset="0"/>
                      </a:rPr>
                      <m:t>𝑛</m:t>
                    </m:r>
                    <m:r>
                      <a:rPr lang="en-US" i="1">
                        <a:latin typeface="Cambria Math" panose="02040503050406030204" pitchFamily="18" charset="0"/>
                      </a:rPr>
                      <m:t>+2</m:t>
                    </m:r>
                  </m:oMath>
                </a14:m>
                <a:endParaRPr lang="en-US" dirty="0"/>
              </a:p>
              <a:p>
                <a:pPr lvl="1"/>
                <a14:m>
                  <m:oMath xmlns:m="http://schemas.openxmlformats.org/officeDocument/2006/math">
                    <m:r>
                      <a:rPr lang="en-US" i="1">
                        <a:latin typeface="Cambria Math" panose="02040503050406030204" pitchFamily="18" charset="0"/>
                      </a:rPr>
                      <m:t>𝑇</m:t>
                    </m:r>
                    <m:d>
                      <m:dPr>
                        <m:ctrlPr>
                          <a:rPr lang="en-US" i="1">
                            <a:latin typeface="Cambria Math" charset="0"/>
                          </a:rPr>
                        </m:ctrlPr>
                      </m:dPr>
                      <m:e>
                        <m:r>
                          <a:rPr lang="en-US" i="1">
                            <a:latin typeface="Cambria Math" panose="02040503050406030204" pitchFamily="18" charset="0"/>
                          </a:rPr>
                          <m:t>𝑛</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oMath>
                </a14:m>
                <a:endParaRPr lang="en-US" dirty="0"/>
              </a:p>
              <a:p>
                <a:pPr lvl="1"/>
                <a14:m>
                  <m:oMath xmlns:m="http://schemas.openxmlformats.org/officeDocument/2006/math">
                    <m:r>
                      <a:rPr lang="en-US" i="1">
                        <a:latin typeface="Cambria Math" panose="02040503050406030204" pitchFamily="18" charset="0"/>
                      </a:rPr>
                      <m:t>𝑇</m:t>
                    </m:r>
                    <m:d>
                      <m:dPr>
                        <m:ctrlPr>
                          <a:rPr lang="en-US" i="1">
                            <a:latin typeface="Cambria Math"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r>
                  <a:rPr lang="en-US" dirty="0"/>
                  <a:t>Note: we can also say the following (why?)</a:t>
                </a:r>
              </a:p>
              <a:p>
                <a:pPr lvl="1"/>
                <a14:m>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charset="0"/>
                          </a:rPr>
                        </m:ctrlPr>
                      </m:dPr>
                      <m:e>
                        <m:r>
                          <a:rPr lang="en-US" b="0" i="1" smtClean="0">
                            <a:latin typeface="Cambria Math" panose="02040503050406030204" pitchFamily="18" charset="0"/>
                          </a:rPr>
                          <m:t>𝑛𝑙𝑜𝑔𝑛</m:t>
                        </m:r>
                      </m:e>
                    </m:d>
                  </m:oMath>
                </a14:m>
                <a:endParaRPr lang="en-US" b="0" dirty="0"/>
              </a:p>
              <a:p>
                <a:pPr lvl="1"/>
                <a14:m>
                  <m:oMath xmlns:m="http://schemas.openxmlformats.org/officeDocument/2006/math">
                    <m:r>
                      <a:rPr lang="en-US" b="0" i="1" smtClean="0">
                        <a:latin typeface="Cambria Math" panose="02040503050406030204" pitchFamily="18" charset="0"/>
                      </a:rPr>
                      <m:t>𝑇</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charset="0"/>
                          </a:rPr>
                        </m:ctrlPr>
                      </m:dPr>
                      <m:e>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785114" cy="5200636"/>
              </a:xfrm>
              <a:blipFill>
                <a:blip r:embed="rId3"/>
                <a:stretch>
                  <a:fillRect l="-1656" t="-938"/>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313" y="1752600"/>
            <a:ext cx="3730451" cy="2514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872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Tight bounds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153400" cy="4572000"/>
              </a:xfrm>
            </p:spPr>
            <p:txBody>
              <a:bodyPr/>
              <a:lstStyle/>
              <a:p>
                <a:r>
                  <a:rPr lang="en-US" dirty="0" smtClean="0"/>
                  <a:t>For large enough inputs n, the functions </a:t>
                </a:r>
                <a14:m>
                  <m:oMath xmlns:m="http://schemas.openxmlformats.org/officeDocument/2006/math">
                    <m:sSup>
                      <m:sSupPr>
                        <m:ctrlPr>
                          <a:rPr lang="en-US"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smtClean="0"/>
                  <a:t> and </a:t>
                </a:r>
                <a14:m>
                  <m:oMath xmlns:m="http://schemas.openxmlformats.org/officeDocument/2006/math">
                    <m:r>
                      <a:rPr lang="en-US" b="0" i="1" smtClean="0">
                        <a:latin typeface="Cambria Math" charset="0"/>
                      </a:rPr>
                      <m:t>𝑛𝑙𝑜𝑔𝑛</m:t>
                    </m:r>
                  </m:oMath>
                </a14:m>
                <a:r>
                  <a:rPr lang="en-US" dirty="0" smtClean="0"/>
                  <a:t> are </a:t>
                </a:r>
                <a:r>
                  <a:rPr lang="en-US" dirty="0"/>
                  <a:t>upper bounds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153400" cy="4572000"/>
              </a:xfrm>
              <a:blipFill rotWithShape="0">
                <a:blip r:embed="rId3"/>
                <a:stretch>
                  <a:fillRect l="-972" t="-1067"/>
                </a:stretch>
              </a:blipFill>
            </p:spPr>
            <p:txBody>
              <a:bodyPr/>
              <a:lstStyle/>
              <a:p>
                <a:r>
                  <a:rPr lang="en-US">
                    <a:noFill/>
                  </a:rPr>
                  <a:t> </a:t>
                </a:r>
              </a:p>
            </p:txBody>
          </p:sp>
        </mc:Fallback>
      </mc:AlternateContent>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3707" y="2667000"/>
            <a:ext cx="5125165" cy="4020111"/>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26" y="2667000"/>
            <a:ext cx="2514951" cy="1743318"/>
          </a:xfrm>
          <a:prstGeom prst="rect">
            <a:avLst/>
          </a:prstGeom>
          <a:ln>
            <a:noFill/>
          </a:ln>
          <a:effectLst>
            <a:outerShdw blurRad="292100" dist="139700" dir="2700000" algn="tl" rotWithShape="0">
              <a:srgbClr val="333333">
                <a:alpha val="65000"/>
              </a:srgbClr>
            </a:outerShdw>
          </a:effectLst>
        </p:spPr>
      </p:pic>
      <p:cxnSp>
        <p:nvCxnSpPr>
          <p:cNvPr id="19" name="Straight Connector 18"/>
          <p:cNvCxnSpPr/>
          <p:nvPr/>
        </p:nvCxnSpPr>
        <p:spPr>
          <a:xfrm flipV="1">
            <a:off x="4658798" y="2667000"/>
            <a:ext cx="38100" cy="369106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4669336" y="4955009"/>
                <a:ext cx="2178224" cy="830997"/>
              </a:xfrm>
              <a:prstGeom prst="rect">
                <a:avLst/>
              </a:prstGeom>
              <a:noFill/>
            </p:spPr>
            <p:txBody>
              <a:bodyPr wrap="none" rtlCol="0">
                <a:spAutoFit/>
              </a:bodyPr>
              <a:lstStyle/>
              <a:p>
                <a:pPr algn="ctr"/>
                <a:r>
                  <a:rPr lang="en-US" sz="1200" dirty="0"/>
                  <a:t>f(n) = n is bounded from </a:t>
                </a:r>
              </a:p>
              <a:p>
                <a:pPr algn="ctr"/>
                <a:r>
                  <a:rPr lang="en-US" sz="1200" dirty="0"/>
                  <a:t>above by </a:t>
                </a:r>
                <a14:m>
                  <m:oMath xmlns:m="http://schemas.openxmlformats.org/officeDocument/2006/math">
                    <m:sSup>
                      <m:sSupPr>
                        <m:ctrlPr>
                          <a:rPr lang="en-US" sz="1200" i="1" smtClean="0">
                            <a:latin typeface="Cambria Math" charset="0"/>
                          </a:rPr>
                        </m:ctrlPr>
                      </m:sSupPr>
                      <m:e>
                        <m:r>
                          <a:rPr lang="en-US" sz="1200" b="0" i="1" smtClean="0">
                            <a:latin typeface="Cambria Math" panose="02040503050406030204" pitchFamily="18" charset="0"/>
                          </a:rPr>
                          <m:t>𝑛</m:t>
                        </m:r>
                      </m:e>
                      <m:sup>
                        <m:r>
                          <a:rPr lang="en-US" sz="1200" b="0" i="1" smtClean="0">
                            <a:latin typeface="Cambria Math" panose="02040503050406030204" pitchFamily="18" charset="0"/>
                          </a:rPr>
                          <m:t>2</m:t>
                        </m:r>
                      </m:sup>
                    </m:sSup>
                  </m:oMath>
                </a14:m>
                <a:r>
                  <a:rPr lang="en-US" sz="1200" dirty="0"/>
                  <a:t> and </a:t>
                </a:r>
                <a14:m>
                  <m:oMath xmlns:m="http://schemas.openxmlformats.org/officeDocument/2006/math">
                    <m:r>
                      <a:rPr lang="en-US" sz="1200" b="0" i="1" smtClean="0">
                        <a:latin typeface="Cambria Math" panose="02040503050406030204" pitchFamily="18" charset="0"/>
                      </a:rPr>
                      <m:t>𝑛𝑙𝑜𝑔𝑛</m:t>
                    </m:r>
                  </m:oMath>
                </a14:m>
                <a:r>
                  <a:rPr lang="en-US" sz="1200" dirty="0"/>
                  <a:t> for all</a:t>
                </a:r>
              </a:p>
              <a:p>
                <a:pPr algn="ctr"/>
                <a:r>
                  <a:rPr lang="en-US" sz="1200" dirty="0"/>
                  <a:t>n greater than some </a:t>
                </a:r>
              </a:p>
              <a:p>
                <a:pPr algn="ctr"/>
                <a:r>
                  <a:rPr lang="en-US" sz="1200" dirty="0"/>
                  <a:t>constant K</a:t>
                </a:r>
              </a:p>
            </p:txBody>
          </p:sp>
        </mc:Choice>
        <mc:Fallback xmlns="">
          <p:sp>
            <p:nvSpPr>
              <p:cNvPr id="20" name="TextBox 19"/>
              <p:cNvSpPr txBox="1">
                <a:spLocks noRot="1" noChangeAspect="1" noMove="1" noResize="1" noEditPoints="1" noAdjustHandles="1" noChangeArrowheads="1" noChangeShapeType="1" noTextEdit="1"/>
              </p:cNvSpPr>
              <p:nvPr/>
            </p:nvSpPr>
            <p:spPr>
              <a:xfrm>
                <a:off x="4669336" y="4955009"/>
                <a:ext cx="2178224" cy="830997"/>
              </a:xfrm>
              <a:prstGeom prst="rect">
                <a:avLst/>
              </a:prstGeom>
              <a:blipFill>
                <a:blip r:embed="rId6"/>
                <a:stretch>
                  <a:fillRect t="-1471" b="-4412"/>
                </a:stretch>
              </a:blipFill>
            </p:spPr>
            <p:txBody>
              <a:bodyPr/>
              <a:lstStyle/>
              <a:p>
                <a:r>
                  <a:rPr lang="en-US">
                    <a:noFill/>
                  </a:rPr>
                  <a:t> </a:t>
                </a:r>
              </a:p>
            </p:txBody>
          </p:sp>
        </mc:Fallback>
      </mc:AlternateContent>
      <p:sp>
        <p:nvSpPr>
          <p:cNvPr id="21" name="TextBox 20"/>
          <p:cNvSpPr txBox="1"/>
          <p:nvPr/>
        </p:nvSpPr>
        <p:spPr>
          <a:xfrm>
            <a:off x="4510360" y="6325917"/>
            <a:ext cx="296876" cy="276999"/>
          </a:xfrm>
          <a:prstGeom prst="rect">
            <a:avLst/>
          </a:prstGeom>
          <a:noFill/>
        </p:spPr>
        <p:txBody>
          <a:bodyPr wrap="none" rtlCol="0">
            <a:spAutoFit/>
          </a:bodyPr>
          <a:lstStyle/>
          <a:p>
            <a:r>
              <a:rPr lang="en-US" sz="1200" dirty="0"/>
              <a:t>K</a:t>
            </a:r>
            <a:endParaRPr lang="en-US" dirty="0"/>
          </a:p>
        </p:txBody>
      </p:sp>
      <p:sp>
        <p:nvSpPr>
          <p:cNvPr id="22" name="TextBox 21"/>
          <p:cNvSpPr txBox="1"/>
          <p:nvPr/>
        </p:nvSpPr>
        <p:spPr>
          <a:xfrm>
            <a:off x="843447" y="5148744"/>
            <a:ext cx="1837361" cy="861774"/>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sz="1600" dirty="0"/>
              <a:t>Is it useful to state</a:t>
            </a:r>
          </a:p>
          <a:p>
            <a:pPr algn="ctr"/>
            <a:r>
              <a:rPr lang="en-US" sz="1600" dirty="0"/>
              <a:t>these other upper </a:t>
            </a:r>
          </a:p>
          <a:p>
            <a:pPr algn="ctr"/>
            <a:r>
              <a:rPr lang="en-US" sz="1600" dirty="0"/>
              <a:t>bounds?</a:t>
            </a:r>
          </a:p>
        </p:txBody>
      </p:sp>
    </p:spTree>
    <p:extLst>
      <p:ext uri="{BB962C8B-B14F-4D97-AF65-F5344CB8AC3E}">
        <p14:creationId xmlns:p14="http://schemas.microsoft.com/office/powerpoint/2010/main" val="41255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Big-omega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b="1" dirty="0" smtClean="0"/>
                  <a:t>Formal definition: </a:t>
                </a:r>
                <a:r>
                  <a:rPr lang="en-US" sz="2000" dirty="0"/>
                  <a:t>We say that </a:t>
                </a:r>
                <a:r>
                  <a:rPr lang="en-US" sz="2000" dirty="0">
                    <a:solidFill>
                      <a:schemeClr val="accent1"/>
                    </a:solidFill>
                  </a:rPr>
                  <a:t>f(n) </a:t>
                </a:r>
                <a:r>
                  <a:rPr lang="en-US" sz="2000" dirty="0"/>
                  <a:t>is </a:t>
                </a:r>
                <a14:m>
                  <m:oMath xmlns:m="http://schemas.openxmlformats.org/officeDocument/2006/math">
                    <m:r>
                      <m:rPr>
                        <m:sty m:val="p"/>
                      </m:rPr>
                      <a:rPr lang="el-GR" sz="2000" i="1" dirty="0" smtClean="0">
                        <a:solidFill>
                          <a:schemeClr val="accent1"/>
                        </a:solidFill>
                        <a:latin typeface="Cambria Math" panose="02040503050406030204" pitchFamily="18" charset="0"/>
                        <a:ea typeface="Cambria Math" panose="02040503050406030204" pitchFamily="18" charset="0"/>
                      </a:rPr>
                      <m:t>Ω</m:t>
                    </m:r>
                  </m:oMath>
                </a14:m>
                <a:r>
                  <a:rPr lang="en-US" sz="2000" dirty="0">
                    <a:solidFill>
                      <a:schemeClr val="accent1"/>
                    </a:solidFill>
                  </a:rPr>
                  <a:t>(g(n)) </a:t>
                </a:r>
                <a:r>
                  <a:rPr lang="en-US" sz="2000" dirty="0"/>
                  <a:t>if there are positive integers </a:t>
                </a:r>
                <a:r>
                  <a:rPr lang="en-US" sz="2000" dirty="0">
                    <a:solidFill>
                      <a:schemeClr val="accent1"/>
                    </a:solidFill>
                  </a:rPr>
                  <a:t>c</a:t>
                </a:r>
                <a:r>
                  <a:rPr lang="en-US" sz="2000" dirty="0"/>
                  <a:t> and </a:t>
                </a:r>
                <a:r>
                  <a:rPr lang="en-US" sz="2000" dirty="0">
                    <a:solidFill>
                      <a:schemeClr val="accent1"/>
                    </a:solidFill>
                  </a:rPr>
                  <a:t>k</a:t>
                </a:r>
                <a:r>
                  <a:rPr lang="en-US" sz="2000" dirty="0"/>
                  <a:t> such that </a:t>
                </a:r>
                <a14:m>
                  <m:oMath xmlns:m="http://schemas.openxmlformats.org/officeDocument/2006/math">
                    <m:r>
                      <a:rPr lang="en-US" sz="2000" b="0" i="1" smtClean="0">
                        <a:solidFill>
                          <a:schemeClr val="accent1"/>
                        </a:solidFill>
                        <a:latin typeface="Cambria Math" panose="02040503050406030204" pitchFamily="18" charset="0"/>
                      </a:rPr>
                      <m:t>𝑓</m:t>
                    </m:r>
                    <m:d>
                      <m:dPr>
                        <m:ctrlPr>
                          <a:rPr lang="en-US" sz="2000" b="0" i="1" smtClean="0">
                            <a:solidFill>
                              <a:schemeClr val="accent1"/>
                            </a:solidFill>
                            <a:latin typeface="Cambria Math" charset="0"/>
                          </a:rPr>
                        </m:ctrlPr>
                      </m:dPr>
                      <m:e>
                        <m:r>
                          <a:rPr lang="en-US" sz="2000" b="0" i="1" smtClean="0">
                            <a:solidFill>
                              <a:schemeClr val="accent1"/>
                            </a:solidFill>
                            <a:latin typeface="Cambria Math" panose="02040503050406030204" pitchFamily="18" charset="0"/>
                          </a:rPr>
                          <m:t>𝑛</m:t>
                        </m:r>
                      </m:e>
                    </m:d>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𝑐</m:t>
                    </m:r>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𝑔</m:t>
                    </m:r>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𝑛</m:t>
                    </m:r>
                    <m:r>
                      <a:rPr lang="en-US" sz="2000" b="0" i="1" smtClean="0">
                        <a:solidFill>
                          <a:schemeClr val="accent1"/>
                        </a:solidFill>
                        <a:latin typeface="Cambria Math" panose="02040503050406030204" pitchFamily="18" charset="0"/>
                      </a:rPr>
                      <m:t>)</m:t>
                    </m:r>
                  </m:oMath>
                </a14:m>
                <a:r>
                  <a:rPr lang="en-US" sz="2000" dirty="0"/>
                  <a:t>, for all </a:t>
                </a:r>
                <a14:m>
                  <m:oMath xmlns:m="http://schemas.openxmlformats.org/officeDocument/2006/math">
                    <m:r>
                      <a:rPr lang="en-US" sz="2000" b="0" i="1" smtClean="0">
                        <a:solidFill>
                          <a:schemeClr val="accent1"/>
                        </a:solidFill>
                        <a:latin typeface="Cambria Math" panose="02040503050406030204" pitchFamily="18" charset="0"/>
                      </a:rPr>
                      <m:t>𝑛</m:t>
                    </m:r>
                    <m:r>
                      <a:rPr lang="en-US" sz="2000" b="0" i="1" smtClean="0">
                        <a:solidFill>
                          <a:schemeClr val="accent1"/>
                        </a:solidFill>
                        <a:latin typeface="Cambria Math" panose="02040503050406030204" pitchFamily="18" charset="0"/>
                      </a:rPr>
                      <m:t>&gt;</m:t>
                    </m:r>
                    <m:r>
                      <a:rPr lang="en-US" sz="2000" b="0" i="1" smtClean="0">
                        <a:solidFill>
                          <a:schemeClr val="accent1"/>
                        </a:solidFill>
                        <a:latin typeface="Cambria Math" charset="0"/>
                      </a:rPr>
                      <m:t>𝑘</m:t>
                    </m:r>
                  </m:oMath>
                </a14:m>
                <a:r>
                  <a:rPr lang="en-US" sz="2000" dirty="0"/>
                  <a:t>.</a:t>
                </a:r>
              </a:p>
              <a:p>
                <a:r>
                  <a:rPr lang="en-US" sz="2000" b="1" dirty="0"/>
                  <a:t>Colloquial definition: </a:t>
                </a:r>
                <a:r>
                  <a:rPr lang="en-US" sz="2000" dirty="0"/>
                  <a:t>Given a large enough input n, g(n) is an lower bound for g(n)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67" t="-809" r="-1333"/>
                </a:stretch>
              </a:blipFill>
            </p:spPr>
            <p:txBody>
              <a:bodyPr/>
              <a:lstStyle/>
              <a:p>
                <a:r>
                  <a:rPr lang="en-US">
                    <a:noFill/>
                  </a:rPr>
                  <a:t> </a:t>
                </a:r>
              </a:p>
            </p:txBody>
          </p:sp>
        </mc:Fallback>
      </mc:AlternateContent>
      <p:grpSp>
        <p:nvGrpSpPr>
          <p:cNvPr id="12" name="Group 11"/>
          <p:cNvGrpSpPr/>
          <p:nvPr/>
        </p:nvGrpSpPr>
        <p:grpSpPr>
          <a:xfrm>
            <a:off x="3048000" y="3429001"/>
            <a:ext cx="3469214" cy="2990384"/>
            <a:chOff x="2971800" y="3429001"/>
            <a:chExt cx="3469214" cy="2990384"/>
          </a:xfrm>
        </p:grpSpPr>
        <p:grpSp>
          <p:nvGrpSpPr>
            <p:cNvPr id="19" name="Group 18"/>
            <p:cNvGrpSpPr/>
            <p:nvPr/>
          </p:nvGrpSpPr>
          <p:grpSpPr>
            <a:xfrm>
              <a:off x="2971800" y="3429001"/>
              <a:ext cx="3469214" cy="2990384"/>
              <a:chOff x="3048000" y="3863181"/>
              <a:chExt cx="2978248" cy="2480394"/>
            </a:xfrm>
          </p:grpSpPr>
          <p:grpSp>
            <p:nvGrpSpPr>
              <p:cNvPr id="4" name="Group 3"/>
              <p:cNvGrpSpPr/>
              <p:nvPr/>
            </p:nvGrpSpPr>
            <p:grpSpPr>
              <a:xfrm>
                <a:off x="3048000" y="3863181"/>
                <a:ext cx="2628900" cy="2427514"/>
                <a:chOff x="984197" y="2075970"/>
                <a:chExt cx="2057400" cy="1817914"/>
              </a:xfrm>
            </p:grpSpPr>
            <p:cxnSp>
              <p:nvCxnSpPr>
                <p:cNvPr id="5" name="Straight Connector 4"/>
                <p:cNvCxnSpPr/>
                <p:nvPr/>
              </p:nvCxnSpPr>
              <p:spPr>
                <a:xfrm>
                  <a:off x="1136597" y="20759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984197" y="3741484"/>
                  <a:ext cx="1981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22510" y="2685570"/>
                  <a:ext cx="1919087" cy="83820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5317464" y="4415588"/>
                    <a:ext cx="708784"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𝑐</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𝑔</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317464" y="4415588"/>
                    <a:ext cx="708784" cy="2616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404053" y="3955120"/>
                    <a:ext cx="502189"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𝑓</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404053" y="3955120"/>
                    <a:ext cx="502189" cy="261610"/>
                  </a:xfrm>
                  <a:prstGeom prst="rect">
                    <a:avLst/>
                  </a:prstGeom>
                  <a:blipFill>
                    <a:blip r:embed="rId4"/>
                    <a:stretch>
                      <a:fillRect/>
                    </a:stretch>
                  </a:blipFill>
                </p:spPr>
                <p:txBody>
                  <a:bodyPr/>
                  <a:lstStyle/>
                  <a:p>
                    <a:r>
                      <a:rPr lang="en-US">
                        <a:noFill/>
                      </a:rPr>
                      <a:t> </a:t>
                    </a:r>
                  </a:p>
                </p:txBody>
              </p:sp>
            </mc:Fallback>
          </mc:AlternateContent>
          <p:cxnSp>
            <p:nvCxnSpPr>
              <p:cNvPr id="13" name="Straight Connector 12"/>
              <p:cNvCxnSpPr/>
              <p:nvPr/>
            </p:nvCxnSpPr>
            <p:spPr>
              <a:xfrm>
                <a:off x="4094658" y="5406878"/>
                <a:ext cx="0" cy="6769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3980801" y="6081965"/>
                <a:ext cx="287258" cy="261610"/>
              </a:xfrm>
              <a:prstGeom prst="rect">
                <a:avLst/>
              </a:prstGeom>
              <a:noFill/>
            </p:spPr>
            <p:txBody>
              <a:bodyPr wrap="none" rtlCol="0">
                <a:spAutoFit/>
              </a:bodyPr>
              <a:lstStyle/>
              <a:p>
                <a:r>
                  <a:rPr lang="en-US" sz="1100" dirty="0">
                    <a:solidFill>
                      <a:schemeClr val="accent1"/>
                    </a:solidFill>
                  </a:rPr>
                  <a:t>K</a:t>
                </a:r>
              </a:p>
            </p:txBody>
          </p:sp>
        </p:grpSp>
        <p:sp>
          <p:nvSpPr>
            <p:cNvPr id="8" name="Freeform: Shape 7"/>
            <p:cNvSpPr/>
            <p:nvPr/>
          </p:nvSpPr>
          <p:spPr>
            <a:xfrm>
              <a:off x="3232087" y="3802455"/>
              <a:ext cx="2743200" cy="1928389"/>
            </a:xfrm>
            <a:custGeom>
              <a:avLst/>
              <a:gdLst>
                <a:gd name="connsiteX0" fmla="*/ 0 w 2743200"/>
                <a:gd name="connsiteY0" fmla="*/ 1928389 h 1928389"/>
                <a:gd name="connsiteX1" fmla="*/ 334978 w 2743200"/>
                <a:gd name="connsiteY1" fmla="*/ 1593410 h 1928389"/>
                <a:gd name="connsiteX2" fmla="*/ 805759 w 2743200"/>
                <a:gd name="connsiteY2" fmla="*/ 1765426 h 1928389"/>
                <a:gd name="connsiteX3" fmla="*/ 1140737 w 2743200"/>
                <a:gd name="connsiteY3" fmla="*/ 1140737 h 1928389"/>
                <a:gd name="connsiteX4" fmla="*/ 1846907 w 2743200"/>
                <a:gd name="connsiteY4" fmla="*/ 869133 h 1928389"/>
                <a:gd name="connsiteX5" fmla="*/ 2743200 w 2743200"/>
                <a:gd name="connsiteY5" fmla="*/ 0 h 192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0" h="1928389">
                  <a:moveTo>
                    <a:pt x="0" y="1928389"/>
                  </a:moveTo>
                  <a:cubicBezTo>
                    <a:pt x="100342" y="1774479"/>
                    <a:pt x="200685" y="1620570"/>
                    <a:pt x="334978" y="1593410"/>
                  </a:cubicBezTo>
                  <a:cubicBezTo>
                    <a:pt x="469271" y="1566250"/>
                    <a:pt x="671466" y="1840871"/>
                    <a:pt x="805759" y="1765426"/>
                  </a:cubicBezTo>
                  <a:cubicBezTo>
                    <a:pt x="940052" y="1689981"/>
                    <a:pt x="967212" y="1290119"/>
                    <a:pt x="1140737" y="1140737"/>
                  </a:cubicBezTo>
                  <a:cubicBezTo>
                    <a:pt x="1314262" y="991355"/>
                    <a:pt x="1579830" y="1059256"/>
                    <a:pt x="1846907" y="869133"/>
                  </a:cubicBezTo>
                  <a:cubicBezTo>
                    <a:pt x="2113984" y="679010"/>
                    <a:pt x="2428592" y="339505"/>
                    <a:pt x="2743200" y="0"/>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2171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Big-omega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1630545"/>
              </a:xfrm>
            </p:spPr>
            <p:txBody>
              <a:bodyPr>
                <a:normAutofit/>
              </a:bodyPr>
              <a:lstStyle/>
              <a:p>
                <a:r>
                  <a:rPr lang="en-US" sz="2000" b="1" dirty="0"/>
                  <a:t>Another less precise definition: </a:t>
                </a:r>
                <a:r>
                  <a:rPr lang="en-US" sz="2000" dirty="0"/>
                  <a:t>We are trying to say that </a:t>
                </a:r>
                <a14:m>
                  <m:oMath xmlns:m="http://schemas.openxmlformats.org/officeDocument/2006/math">
                    <m:r>
                      <a:rPr lang="en-US" sz="2000" b="0" i="1" smtClean="0">
                        <a:solidFill>
                          <a:schemeClr val="accent1"/>
                        </a:solidFill>
                        <a:latin typeface="Cambria Math" panose="02040503050406030204" pitchFamily="18" charset="0"/>
                      </a:rPr>
                      <m:t>𝑓</m:t>
                    </m:r>
                    <m:d>
                      <m:dPr>
                        <m:ctrlPr>
                          <a:rPr lang="en-US" sz="2000" b="0" i="1" smtClean="0">
                            <a:solidFill>
                              <a:schemeClr val="accent1"/>
                            </a:solidFill>
                            <a:latin typeface="Cambria Math" charset="0"/>
                          </a:rPr>
                        </m:ctrlPr>
                      </m:dPr>
                      <m:e>
                        <m:r>
                          <a:rPr lang="en-US" sz="2000" b="0" i="1" smtClean="0">
                            <a:solidFill>
                              <a:schemeClr val="accent1"/>
                            </a:solidFill>
                            <a:latin typeface="Cambria Math" panose="02040503050406030204" pitchFamily="18" charset="0"/>
                          </a:rPr>
                          <m:t>𝑛</m:t>
                        </m:r>
                      </m:e>
                    </m:d>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𝑔</m:t>
                    </m:r>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𝑛</m:t>
                    </m:r>
                    <m:r>
                      <a:rPr lang="en-US" sz="2000" b="0" i="1" smtClean="0">
                        <a:solidFill>
                          <a:schemeClr val="accent1"/>
                        </a:solidFill>
                        <a:latin typeface="Cambria Math" panose="02040503050406030204" pitchFamily="18" charset="0"/>
                      </a:rPr>
                      <m:t>)</m:t>
                    </m:r>
                  </m:oMath>
                </a14:m>
                <a:r>
                  <a:rPr lang="en-US" sz="2000" dirty="0">
                    <a:solidFill>
                      <a:schemeClr val="accent1"/>
                    </a:solidFill>
                  </a:rPr>
                  <a:t> </a:t>
                </a:r>
                <a:r>
                  <a:rPr lang="en-US" sz="2000" u="sng" dirty="0"/>
                  <a:t>for large values of n</a:t>
                </a:r>
                <a:r>
                  <a:rPr lang="en-US" sz="2000" dirty="0"/>
                  <a:t> and </a:t>
                </a:r>
                <a:r>
                  <a:rPr lang="en-US" sz="2000" u="sng" dirty="0"/>
                  <a:t>within a constant factor</a:t>
                </a:r>
                <a:r>
                  <a:rPr lang="en-US" sz="2000" dirty="0"/>
                  <a:t>.</a:t>
                </a:r>
              </a:p>
              <a:p>
                <a:r>
                  <a:rPr lang="en-US" sz="2000" b="1" dirty="0"/>
                  <a:t>Meaning: </a:t>
                </a:r>
                <a:r>
                  <a:rPr lang="en-US" sz="2000" dirty="0"/>
                  <a:t>f(n) will always be at least as slow as g(n) (within a constant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1630545"/>
              </a:xfrm>
              <a:blipFill>
                <a:blip r:embed="rId2"/>
                <a:stretch>
                  <a:fillRect l="-667" t="-2247"/>
                </a:stretch>
              </a:blipFill>
            </p:spPr>
            <p:txBody>
              <a:bodyPr/>
              <a:lstStyle/>
              <a:p>
                <a:r>
                  <a:rPr lang="en-US">
                    <a:noFill/>
                  </a:rPr>
                  <a:t> </a:t>
                </a:r>
              </a:p>
            </p:txBody>
          </p:sp>
        </mc:Fallback>
      </mc:AlternateContent>
      <p:grpSp>
        <p:nvGrpSpPr>
          <p:cNvPr id="14" name="Group 13"/>
          <p:cNvGrpSpPr/>
          <p:nvPr/>
        </p:nvGrpSpPr>
        <p:grpSpPr>
          <a:xfrm>
            <a:off x="3048000" y="3429001"/>
            <a:ext cx="3469214" cy="2990384"/>
            <a:chOff x="2971800" y="3429001"/>
            <a:chExt cx="3469214" cy="2990384"/>
          </a:xfrm>
        </p:grpSpPr>
        <p:grpSp>
          <p:nvGrpSpPr>
            <p:cNvPr id="15" name="Group 14"/>
            <p:cNvGrpSpPr/>
            <p:nvPr/>
          </p:nvGrpSpPr>
          <p:grpSpPr>
            <a:xfrm>
              <a:off x="2971800" y="3429001"/>
              <a:ext cx="3469214" cy="2990384"/>
              <a:chOff x="3048000" y="3863181"/>
              <a:chExt cx="2978248" cy="2480394"/>
            </a:xfrm>
          </p:grpSpPr>
          <p:grpSp>
            <p:nvGrpSpPr>
              <p:cNvPr id="18" name="Group 17"/>
              <p:cNvGrpSpPr/>
              <p:nvPr/>
            </p:nvGrpSpPr>
            <p:grpSpPr>
              <a:xfrm>
                <a:off x="3048000" y="3863181"/>
                <a:ext cx="2628900" cy="2427514"/>
                <a:chOff x="984197" y="2075970"/>
                <a:chExt cx="2057400" cy="1817914"/>
              </a:xfrm>
            </p:grpSpPr>
            <p:cxnSp>
              <p:nvCxnSpPr>
                <p:cNvPr id="24" name="Straight Connector 23"/>
                <p:cNvCxnSpPr/>
                <p:nvPr/>
              </p:nvCxnSpPr>
              <p:spPr>
                <a:xfrm>
                  <a:off x="1136597" y="20759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84197" y="3741484"/>
                  <a:ext cx="1981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1122510" y="2685570"/>
                  <a:ext cx="1919087" cy="83820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p:cNvSpPr txBox="1"/>
                  <p:nvPr/>
                </p:nvSpPr>
                <p:spPr>
                  <a:xfrm>
                    <a:off x="5317464" y="4415588"/>
                    <a:ext cx="708784"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𝑐</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𝑔</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317464" y="4415588"/>
                    <a:ext cx="708784" cy="2616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404053" y="3955120"/>
                    <a:ext cx="502189"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𝑓</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404053" y="3955120"/>
                    <a:ext cx="502189" cy="261610"/>
                  </a:xfrm>
                  <a:prstGeom prst="rect">
                    <a:avLst/>
                  </a:prstGeom>
                  <a:blipFill>
                    <a:blip r:embed="rId4"/>
                    <a:stretch>
                      <a:fillRect/>
                    </a:stretch>
                  </a:blipFill>
                </p:spPr>
                <p:txBody>
                  <a:bodyPr/>
                  <a:lstStyle/>
                  <a:p>
                    <a:r>
                      <a:rPr lang="en-US">
                        <a:noFill/>
                      </a:rPr>
                      <a:t> </a:t>
                    </a:r>
                  </a:p>
                </p:txBody>
              </p:sp>
            </mc:Fallback>
          </mc:AlternateContent>
          <p:cxnSp>
            <p:nvCxnSpPr>
              <p:cNvPr id="22" name="Straight Connector 21"/>
              <p:cNvCxnSpPr/>
              <p:nvPr/>
            </p:nvCxnSpPr>
            <p:spPr>
              <a:xfrm>
                <a:off x="4094658" y="5406878"/>
                <a:ext cx="0" cy="67699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p:cNvSpPr txBox="1"/>
              <p:nvPr/>
            </p:nvSpPr>
            <p:spPr>
              <a:xfrm>
                <a:off x="3980801" y="6081965"/>
                <a:ext cx="287258" cy="261610"/>
              </a:xfrm>
              <a:prstGeom prst="rect">
                <a:avLst/>
              </a:prstGeom>
              <a:noFill/>
            </p:spPr>
            <p:txBody>
              <a:bodyPr wrap="none" rtlCol="0">
                <a:spAutoFit/>
              </a:bodyPr>
              <a:lstStyle/>
              <a:p>
                <a:r>
                  <a:rPr lang="en-US" sz="1100" dirty="0">
                    <a:solidFill>
                      <a:schemeClr val="accent1"/>
                    </a:solidFill>
                  </a:rPr>
                  <a:t>K</a:t>
                </a:r>
              </a:p>
            </p:txBody>
          </p:sp>
        </p:grpSp>
        <p:sp>
          <p:nvSpPr>
            <p:cNvPr id="16" name="Freeform: Shape 15"/>
            <p:cNvSpPr/>
            <p:nvPr/>
          </p:nvSpPr>
          <p:spPr>
            <a:xfrm>
              <a:off x="3232087" y="3802455"/>
              <a:ext cx="2743200" cy="1928389"/>
            </a:xfrm>
            <a:custGeom>
              <a:avLst/>
              <a:gdLst>
                <a:gd name="connsiteX0" fmla="*/ 0 w 2743200"/>
                <a:gd name="connsiteY0" fmla="*/ 1928389 h 1928389"/>
                <a:gd name="connsiteX1" fmla="*/ 334978 w 2743200"/>
                <a:gd name="connsiteY1" fmla="*/ 1593410 h 1928389"/>
                <a:gd name="connsiteX2" fmla="*/ 805759 w 2743200"/>
                <a:gd name="connsiteY2" fmla="*/ 1765426 h 1928389"/>
                <a:gd name="connsiteX3" fmla="*/ 1140737 w 2743200"/>
                <a:gd name="connsiteY3" fmla="*/ 1140737 h 1928389"/>
                <a:gd name="connsiteX4" fmla="*/ 1846907 w 2743200"/>
                <a:gd name="connsiteY4" fmla="*/ 869133 h 1928389"/>
                <a:gd name="connsiteX5" fmla="*/ 2743200 w 2743200"/>
                <a:gd name="connsiteY5" fmla="*/ 0 h 192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200" h="1928389">
                  <a:moveTo>
                    <a:pt x="0" y="1928389"/>
                  </a:moveTo>
                  <a:cubicBezTo>
                    <a:pt x="100342" y="1774479"/>
                    <a:pt x="200685" y="1620570"/>
                    <a:pt x="334978" y="1593410"/>
                  </a:cubicBezTo>
                  <a:cubicBezTo>
                    <a:pt x="469271" y="1566250"/>
                    <a:pt x="671466" y="1840871"/>
                    <a:pt x="805759" y="1765426"/>
                  </a:cubicBezTo>
                  <a:cubicBezTo>
                    <a:pt x="940052" y="1689981"/>
                    <a:pt x="967212" y="1290119"/>
                    <a:pt x="1140737" y="1140737"/>
                  </a:cubicBezTo>
                  <a:cubicBezTo>
                    <a:pt x="1314262" y="991355"/>
                    <a:pt x="1579830" y="1059256"/>
                    <a:pt x="1846907" y="869133"/>
                  </a:cubicBezTo>
                  <a:cubicBezTo>
                    <a:pt x="2113984" y="679010"/>
                    <a:pt x="2428592" y="339505"/>
                    <a:pt x="2743200" y="0"/>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511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Big-theta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b="1" dirty="0"/>
                  <a:t>Formal definition: </a:t>
                </a:r>
                <a:r>
                  <a:rPr lang="en-US" sz="2000" dirty="0"/>
                  <a:t>We say that </a:t>
                </a:r>
                <a:r>
                  <a:rPr lang="en-US" sz="2000" dirty="0">
                    <a:solidFill>
                      <a:schemeClr val="accent1"/>
                    </a:solidFill>
                  </a:rPr>
                  <a:t>f(n) </a:t>
                </a:r>
                <a:r>
                  <a:rPr lang="en-US" sz="2000" dirty="0"/>
                  <a:t>is </a:t>
                </a:r>
                <a14:m>
                  <m:oMath xmlns:m="http://schemas.openxmlformats.org/officeDocument/2006/math">
                    <m:r>
                      <m:rPr>
                        <m:sty m:val="p"/>
                      </m:rPr>
                      <a:rPr lang="el-GR" sz="2000" i="1" smtClean="0">
                        <a:solidFill>
                          <a:schemeClr val="accent1"/>
                        </a:solidFill>
                        <a:latin typeface="Cambria Math" panose="02040503050406030204" pitchFamily="18" charset="0"/>
                        <a:ea typeface="Cambria Math" panose="02040503050406030204" pitchFamily="18" charset="0"/>
                      </a:rPr>
                      <m:t>Θ</m:t>
                    </m:r>
                  </m:oMath>
                </a14:m>
                <a:r>
                  <a:rPr lang="en-US" sz="2000" dirty="0">
                    <a:solidFill>
                      <a:schemeClr val="accent1"/>
                    </a:solidFill>
                  </a:rPr>
                  <a:t>(g(n)) </a:t>
                </a:r>
                <a:r>
                  <a:rPr lang="en-US" sz="2000" dirty="0" err="1"/>
                  <a:t>iff</a:t>
                </a:r>
                <a:r>
                  <a:rPr lang="en-US" sz="2000" dirty="0"/>
                  <a:t> (if and only if) </a:t>
                </a:r>
                <a14:m>
                  <m:oMath xmlns:m="http://schemas.openxmlformats.org/officeDocument/2006/math">
                    <m:r>
                      <a:rPr lang="en-US" sz="2000" b="0" i="1" smtClean="0">
                        <a:solidFill>
                          <a:schemeClr val="accent1"/>
                        </a:solidFill>
                        <a:latin typeface="Cambria Math" panose="02040503050406030204" pitchFamily="18" charset="0"/>
                      </a:rPr>
                      <m:t>𝑓</m:t>
                    </m:r>
                    <m:d>
                      <m:dPr>
                        <m:ctrlPr>
                          <a:rPr lang="en-US" sz="2000" b="0" i="1" smtClean="0">
                            <a:solidFill>
                              <a:schemeClr val="accent1"/>
                            </a:solidFill>
                            <a:latin typeface="Cambria Math" charset="0"/>
                          </a:rPr>
                        </m:ctrlPr>
                      </m:dPr>
                      <m:e>
                        <m:r>
                          <a:rPr lang="en-US" sz="2000" b="0" i="1" smtClean="0">
                            <a:solidFill>
                              <a:schemeClr val="accent1"/>
                            </a:solidFill>
                            <a:latin typeface="Cambria Math" panose="02040503050406030204" pitchFamily="18" charset="0"/>
                          </a:rPr>
                          <m:t>𝑛</m:t>
                        </m:r>
                      </m:e>
                    </m:d>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𝑂</m:t>
                    </m:r>
                    <m:d>
                      <m:dPr>
                        <m:ctrlPr>
                          <a:rPr lang="en-US" sz="2000" b="0" i="1" smtClean="0">
                            <a:solidFill>
                              <a:schemeClr val="accent1"/>
                            </a:solidFill>
                            <a:latin typeface="Cambria Math" charset="0"/>
                          </a:rPr>
                        </m:ctrlPr>
                      </m:dPr>
                      <m:e>
                        <m:r>
                          <a:rPr lang="en-US" sz="2000" b="0" i="1" smtClean="0">
                            <a:solidFill>
                              <a:schemeClr val="accent1"/>
                            </a:solidFill>
                            <a:latin typeface="Cambria Math" panose="02040503050406030204" pitchFamily="18" charset="0"/>
                          </a:rPr>
                          <m:t>𝑔</m:t>
                        </m:r>
                        <m:d>
                          <m:dPr>
                            <m:ctrlPr>
                              <a:rPr lang="en-US" sz="2000" b="0" i="1" smtClean="0">
                                <a:solidFill>
                                  <a:schemeClr val="accent1"/>
                                </a:solidFill>
                                <a:latin typeface="Cambria Math" charset="0"/>
                              </a:rPr>
                            </m:ctrlPr>
                          </m:dPr>
                          <m:e>
                            <m:r>
                              <a:rPr lang="en-US" sz="2000" b="0" i="1" smtClean="0">
                                <a:solidFill>
                                  <a:schemeClr val="accent1"/>
                                </a:solidFill>
                                <a:latin typeface="Cambria Math" panose="02040503050406030204" pitchFamily="18" charset="0"/>
                              </a:rPr>
                              <m:t>𝑛</m:t>
                            </m:r>
                          </m:e>
                        </m:d>
                      </m:e>
                    </m:d>
                    <m:r>
                      <a:rPr lang="en-US" sz="2000" b="0" i="1" smtClean="0">
                        <a:solidFill>
                          <a:schemeClr val="accent1"/>
                        </a:solidFill>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b="0" i="1" smtClean="0">
                        <a:solidFill>
                          <a:schemeClr val="accent1"/>
                        </a:solidFill>
                        <a:latin typeface="Cambria Math" panose="02040503050406030204" pitchFamily="18" charset="0"/>
                      </a:rPr>
                      <m:t>𝑓</m:t>
                    </m:r>
                    <m:d>
                      <m:dPr>
                        <m:ctrlPr>
                          <a:rPr lang="en-US" sz="2000" b="0" i="1" smtClean="0">
                            <a:solidFill>
                              <a:schemeClr val="accent1"/>
                            </a:solidFill>
                            <a:latin typeface="Cambria Math" charset="0"/>
                          </a:rPr>
                        </m:ctrlPr>
                      </m:dPr>
                      <m:e>
                        <m:r>
                          <a:rPr lang="en-US" sz="2000" b="0" i="1" smtClean="0">
                            <a:solidFill>
                              <a:schemeClr val="accent1"/>
                            </a:solidFill>
                            <a:latin typeface="Cambria Math" panose="02040503050406030204" pitchFamily="18" charset="0"/>
                          </a:rPr>
                          <m:t>𝑛</m:t>
                        </m:r>
                      </m:e>
                    </m:d>
                    <m:r>
                      <a:rPr lang="en-US" sz="2000" b="0" i="1" smtClean="0">
                        <a:solidFill>
                          <a:schemeClr val="accent1"/>
                        </a:solidFill>
                        <a:latin typeface="Cambria Math" panose="02040503050406030204" pitchFamily="18" charset="0"/>
                      </a:rPr>
                      <m:t>=</m:t>
                    </m:r>
                    <m:r>
                      <m:rPr>
                        <m:sty m:val="p"/>
                      </m:rPr>
                      <a:rPr lang="el-GR" sz="2000" b="0" i="1" smtClean="0">
                        <a:solidFill>
                          <a:schemeClr val="accent1"/>
                        </a:solidFill>
                        <a:latin typeface="Cambria Math" panose="02040503050406030204" pitchFamily="18" charset="0"/>
                        <a:ea typeface="Cambria Math" panose="02040503050406030204" pitchFamily="18" charset="0"/>
                      </a:rPr>
                      <m:t>Ω</m:t>
                    </m:r>
                    <m:r>
                      <a:rPr lang="en-US" sz="2000" b="0" i="1" smtClean="0">
                        <a:solidFill>
                          <a:schemeClr val="accent1"/>
                        </a:solidFill>
                        <a:latin typeface="Cambria Math" panose="02040503050406030204" pitchFamily="18" charset="0"/>
                        <a:ea typeface="Cambria Math" panose="02040503050406030204" pitchFamily="18" charset="0"/>
                      </a:rPr>
                      <m:t>(</m:t>
                    </m:r>
                    <m:r>
                      <a:rPr lang="en-US" sz="2000" b="0" i="1" smtClean="0">
                        <a:solidFill>
                          <a:schemeClr val="accent1"/>
                        </a:solidFill>
                        <a:latin typeface="Cambria Math" panose="02040503050406030204" pitchFamily="18" charset="0"/>
                        <a:ea typeface="Cambria Math" panose="02040503050406030204" pitchFamily="18" charset="0"/>
                      </a:rPr>
                      <m:t>𝑔</m:t>
                    </m:r>
                    <m:d>
                      <m:dPr>
                        <m:ctrlPr>
                          <a:rPr lang="en-US" sz="2000" b="0" i="1" smtClean="0">
                            <a:solidFill>
                              <a:schemeClr val="accent1"/>
                            </a:solidFill>
                            <a:latin typeface="Cambria Math" charset="0"/>
                            <a:ea typeface="Cambria Math" panose="02040503050406030204" pitchFamily="18" charset="0"/>
                          </a:rPr>
                        </m:ctrlPr>
                      </m:dPr>
                      <m:e>
                        <m:r>
                          <a:rPr lang="en-US" sz="2000" b="0" i="1" smtClean="0">
                            <a:solidFill>
                              <a:schemeClr val="accent1"/>
                            </a:solidFill>
                            <a:latin typeface="Cambria Math" panose="02040503050406030204" pitchFamily="18" charset="0"/>
                            <a:ea typeface="Cambria Math" panose="02040503050406030204" pitchFamily="18" charset="0"/>
                          </a:rPr>
                          <m:t>𝑛</m:t>
                        </m:r>
                      </m:e>
                    </m:d>
                    <m:r>
                      <a:rPr lang="en-US" sz="2000" b="0" i="1" smtClean="0">
                        <a:solidFill>
                          <a:schemeClr val="accent1"/>
                        </a:solidFill>
                        <a:latin typeface="Cambria Math" panose="02040503050406030204" pitchFamily="18" charset="0"/>
                        <a:ea typeface="Cambria Math" panose="02040503050406030204" pitchFamily="18" charset="0"/>
                      </a:rPr>
                      <m:t>)</m:t>
                    </m:r>
                  </m:oMath>
                </a14:m>
                <a:endParaRPr lang="en-US" sz="2000" dirty="0">
                  <a:solidFill>
                    <a:schemeClr val="accent1"/>
                  </a:solidFill>
                </a:endParaRPr>
              </a:p>
              <a:p>
                <a:pPr lvl="1"/>
                <a:r>
                  <a:rPr lang="en-US" sz="1200" dirty="0">
                    <a:solidFill>
                      <a:schemeClr val="tx1"/>
                    </a:solidFill>
                  </a:rPr>
                  <a:t>The first implies </a:t>
                </a:r>
                <a14:m>
                  <m:oMath xmlns:m="http://schemas.openxmlformats.org/officeDocument/2006/math">
                    <m:r>
                      <a:rPr lang="en-US" sz="1200" b="0" i="1" smtClean="0">
                        <a:solidFill>
                          <a:schemeClr val="tx1"/>
                        </a:solidFill>
                        <a:latin typeface="Cambria Math" panose="02040503050406030204" pitchFamily="18" charset="0"/>
                      </a:rPr>
                      <m:t>𝑓</m:t>
                    </m:r>
                    <m:d>
                      <m:dPr>
                        <m:ctrlPr>
                          <a:rPr lang="en-US" sz="1200" b="0" i="1" smtClean="0">
                            <a:solidFill>
                              <a:schemeClr val="tx1"/>
                            </a:solidFill>
                            <a:latin typeface="Cambria Math" charset="0"/>
                          </a:rPr>
                        </m:ctrlPr>
                      </m:dPr>
                      <m:e>
                        <m:r>
                          <a:rPr lang="en-US" sz="1200" b="0" i="1" smtClean="0">
                            <a:solidFill>
                              <a:schemeClr val="tx1"/>
                            </a:solidFill>
                            <a:latin typeface="Cambria Math" panose="02040503050406030204" pitchFamily="18" charset="0"/>
                          </a:rPr>
                          <m:t>𝑛</m:t>
                        </m:r>
                      </m:e>
                    </m:d>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𝑔</m:t>
                    </m:r>
                    <m:d>
                      <m:dPr>
                        <m:ctrlPr>
                          <a:rPr lang="en-US" sz="1200" b="0" i="1" smtClean="0">
                            <a:solidFill>
                              <a:schemeClr val="tx1"/>
                            </a:solidFill>
                            <a:latin typeface="Cambria Math" charset="0"/>
                          </a:rPr>
                        </m:ctrlPr>
                      </m:dPr>
                      <m:e>
                        <m:r>
                          <a:rPr lang="en-US" sz="1200" b="0" i="1" smtClean="0">
                            <a:solidFill>
                              <a:schemeClr val="tx1"/>
                            </a:solidFill>
                            <a:latin typeface="Cambria Math" panose="02040503050406030204" pitchFamily="18" charset="0"/>
                          </a:rPr>
                          <m:t>𝑛</m:t>
                        </m:r>
                      </m:e>
                    </m:d>
                  </m:oMath>
                </a14:m>
                <a:endParaRPr lang="en-US" sz="1200" b="0" dirty="0">
                  <a:solidFill>
                    <a:schemeClr val="tx1"/>
                  </a:solidFill>
                </a:endParaRPr>
              </a:p>
              <a:p>
                <a:pPr lvl="1"/>
                <a:r>
                  <a:rPr lang="en-US" sz="1200" dirty="0">
                    <a:solidFill>
                      <a:schemeClr val="tx1"/>
                    </a:solidFill>
                  </a:rPr>
                  <a:t>The second implies </a:t>
                </a:r>
                <a14:m>
                  <m:oMath xmlns:m="http://schemas.openxmlformats.org/officeDocument/2006/math">
                    <m:r>
                      <a:rPr lang="en-US" sz="1200" b="0" i="1" smtClean="0">
                        <a:solidFill>
                          <a:schemeClr val="tx1"/>
                        </a:solidFill>
                        <a:latin typeface="Cambria Math" panose="02040503050406030204" pitchFamily="18" charset="0"/>
                      </a:rPr>
                      <m:t>𝑓</m:t>
                    </m:r>
                    <m:d>
                      <m:dPr>
                        <m:ctrlPr>
                          <a:rPr lang="en-US" sz="1200" b="0" i="1" smtClean="0">
                            <a:solidFill>
                              <a:schemeClr val="tx1"/>
                            </a:solidFill>
                            <a:latin typeface="Cambria Math" charset="0"/>
                          </a:rPr>
                        </m:ctrlPr>
                      </m:dPr>
                      <m:e>
                        <m:r>
                          <a:rPr lang="en-US" sz="1200" b="0" i="1" smtClean="0">
                            <a:solidFill>
                              <a:schemeClr val="tx1"/>
                            </a:solidFill>
                            <a:latin typeface="Cambria Math" panose="02040503050406030204" pitchFamily="18" charset="0"/>
                          </a:rPr>
                          <m:t>𝑛</m:t>
                        </m:r>
                      </m:e>
                    </m:d>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𝑔</m:t>
                    </m:r>
                    <m:d>
                      <m:dPr>
                        <m:ctrlPr>
                          <a:rPr lang="en-US" sz="1200" b="0" i="1" smtClean="0">
                            <a:solidFill>
                              <a:schemeClr val="tx1"/>
                            </a:solidFill>
                            <a:latin typeface="Cambria Math" charset="0"/>
                          </a:rPr>
                        </m:ctrlPr>
                      </m:dPr>
                      <m:e>
                        <m:r>
                          <a:rPr lang="en-US" sz="1200" b="0" i="1" smtClean="0">
                            <a:solidFill>
                              <a:schemeClr val="tx1"/>
                            </a:solidFill>
                            <a:latin typeface="Cambria Math" panose="02040503050406030204" pitchFamily="18" charset="0"/>
                          </a:rPr>
                          <m:t>𝑛</m:t>
                        </m:r>
                      </m:e>
                    </m:d>
                  </m:oMath>
                </a14:m>
                <a:endParaRPr lang="en-US" sz="1200" b="0" dirty="0">
                  <a:solidFill>
                    <a:schemeClr val="tx1"/>
                  </a:solidFill>
                </a:endParaRPr>
              </a:p>
              <a:p>
                <a:pPr lvl="1"/>
                <a:r>
                  <a:rPr lang="en-US" sz="1200" dirty="0">
                    <a:solidFill>
                      <a:schemeClr val="tx1"/>
                    </a:solidFill>
                  </a:rPr>
                  <a:t>Together these imply </a:t>
                </a:r>
                <a14:m>
                  <m:oMath xmlns:m="http://schemas.openxmlformats.org/officeDocument/2006/math">
                    <m:r>
                      <a:rPr lang="en-US" sz="1200" b="0" i="1" smtClean="0">
                        <a:solidFill>
                          <a:schemeClr val="tx1"/>
                        </a:solidFill>
                        <a:latin typeface="Cambria Math" panose="02040503050406030204" pitchFamily="18" charset="0"/>
                      </a:rPr>
                      <m:t>𝑓</m:t>
                    </m:r>
                    <m:d>
                      <m:dPr>
                        <m:ctrlPr>
                          <a:rPr lang="en-US" sz="1200" b="0" i="1" smtClean="0">
                            <a:solidFill>
                              <a:schemeClr val="tx1"/>
                            </a:solidFill>
                            <a:latin typeface="Cambria Math" charset="0"/>
                          </a:rPr>
                        </m:ctrlPr>
                      </m:dPr>
                      <m:e>
                        <m:r>
                          <a:rPr lang="en-US" sz="1200" b="0" i="1" smtClean="0">
                            <a:solidFill>
                              <a:schemeClr val="tx1"/>
                            </a:solidFill>
                            <a:latin typeface="Cambria Math" panose="02040503050406030204" pitchFamily="18" charset="0"/>
                          </a:rPr>
                          <m:t>𝑛</m:t>
                        </m:r>
                      </m:e>
                    </m:d>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𝑔</m:t>
                    </m:r>
                    <m:d>
                      <m:dPr>
                        <m:ctrlPr>
                          <a:rPr lang="en-US" sz="1200" b="0" i="1" smtClean="0">
                            <a:solidFill>
                              <a:schemeClr val="tx1"/>
                            </a:solidFill>
                            <a:latin typeface="Cambria Math" charset="0"/>
                          </a:rPr>
                        </m:ctrlPr>
                      </m:dPr>
                      <m:e>
                        <m:r>
                          <a:rPr lang="en-US" sz="1200" b="0" i="1" smtClean="0">
                            <a:solidFill>
                              <a:schemeClr val="tx1"/>
                            </a:solidFill>
                            <a:latin typeface="Cambria Math" panose="02040503050406030204" pitchFamily="18" charset="0"/>
                          </a:rPr>
                          <m:t>𝑛</m:t>
                        </m:r>
                      </m:e>
                    </m:d>
                  </m:oMath>
                </a14:m>
                <a:r>
                  <a:rPr lang="en-US" sz="1200" dirty="0">
                    <a:solidFill>
                      <a:schemeClr val="tx1"/>
                    </a:solidFill>
                  </a:rPr>
                  <a:t>, within a constant factor</a:t>
                </a:r>
              </a:p>
              <a:p>
                <a:r>
                  <a:rPr lang="en-US" sz="2000" b="1" dirty="0"/>
                  <a:t>Meaning: </a:t>
                </a:r>
                <a:r>
                  <a:rPr lang="en-US" sz="2000" dirty="0"/>
                  <a:t>f(n) and g(n) are in the same growth category and differ by a constant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67" t="-809"/>
                </a:stretch>
              </a:blipFill>
            </p:spPr>
            <p:txBody>
              <a:bodyPr/>
              <a:lstStyle/>
              <a:p>
                <a:r>
                  <a:rPr lang="en-US">
                    <a:noFill/>
                  </a:rPr>
                  <a:t> </a:t>
                </a:r>
              </a:p>
            </p:txBody>
          </p:sp>
        </mc:Fallback>
      </mc:AlternateContent>
      <p:grpSp>
        <p:nvGrpSpPr>
          <p:cNvPr id="31" name="Group 30"/>
          <p:cNvGrpSpPr/>
          <p:nvPr/>
        </p:nvGrpSpPr>
        <p:grpSpPr>
          <a:xfrm>
            <a:off x="3048000" y="3733800"/>
            <a:ext cx="3358432" cy="3004936"/>
            <a:chOff x="3047887" y="3505200"/>
            <a:chExt cx="3358432" cy="3004936"/>
          </a:xfrm>
        </p:grpSpPr>
        <p:grpSp>
          <p:nvGrpSpPr>
            <p:cNvPr id="19" name="Group 18"/>
            <p:cNvGrpSpPr/>
            <p:nvPr/>
          </p:nvGrpSpPr>
          <p:grpSpPr>
            <a:xfrm>
              <a:off x="3047887" y="3505200"/>
              <a:ext cx="3358432" cy="3004936"/>
              <a:chOff x="3048000" y="3863181"/>
              <a:chExt cx="2883144" cy="2492464"/>
            </a:xfrm>
          </p:grpSpPr>
          <p:grpSp>
            <p:nvGrpSpPr>
              <p:cNvPr id="4" name="Group 3"/>
              <p:cNvGrpSpPr/>
              <p:nvPr/>
            </p:nvGrpSpPr>
            <p:grpSpPr>
              <a:xfrm>
                <a:off x="3048000" y="3863181"/>
                <a:ext cx="2648854" cy="2427514"/>
                <a:chOff x="984197" y="2075970"/>
                <a:chExt cx="2073016" cy="1817914"/>
              </a:xfrm>
            </p:grpSpPr>
            <p:cxnSp>
              <p:nvCxnSpPr>
                <p:cNvPr id="5" name="Straight Connector 4"/>
                <p:cNvCxnSpPr/>
                <p:nvPr/>
              </p:nvCxnSpPr>
              <p:spPr>
                <a:xfrm>
                  <a:off x="1136597" y="20759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984197" y="3741484"/>
                  <a:ext cx="1981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38126" y="2582913"/>
                  <a:ext cx="1919087" cy="83820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5292897" y="4320468"/>
                    <a:ext cx="437945" cy="216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𝑔</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92897" y="4320468"/>
                    <a:ext cx="437945" cy="216994"/>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428955" y="4864812"/>
                    <a:ext cx="502189"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chemeClr val="accent1"/>
                              </a:solidFill>
                              <a:latin typeface="Cambria Math" panose="02040503050406030204" pitchFamily="18" charset="0"/>
                            </a:rPr>
                            <m:t>𝑓</m:t>
                          </m:r>
                          <m:r>
                            <a:rPr lang="en-US" sz="1100" b="0" i="1" smtClean="0">
                              <a:solidFill>
                                <a:schemeClr val="accent1"/>
                              </a:solidFill>
                              <a:latin typeface="Cambria Math" panose="02040503050406030204" pitchFamily="18" charset="0"/>
                            </a:rPr>
                            <m:t>(</m:t>
                          </m:r>
                          <m:r>
                            <a:rPr lang="en-US" sz="1100" b="0" i="1" smtClean="0">
                              <a:solidFill>
                                <a:schemeClr val="accent1"/>
                              </a:solidFill>
                              <a:latin typeface="Cambria Math" panose="02040503050406030204" pitchFamily="18" charset="0"/>
                            </a:rPr>
                            <m:t>𝑛</m:t>
                          </m:r>
                          <m:r>
                            <a:rPr lang="en-US" sz="1100" b="0" i="1" smtClean="0">
                              <a:solidFill>
                                <a:schemeClr val="accent1"/>
                              </a:solidFill>
                              <a:latin typeface="Cambria Math" panose="02040503050406030204" pitchFamily="18" charset="0"/>
                            </a:rPr>
                            <m:t>)</m:t>
                          </m:r>
                        </m:oMath>
                      </m:oMathPara>
                    </a14:m>
                    <a:endParaRPr lang="en-US" sz="1100"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428955" y="4864812"/>
                    <a:ext cx="502189" cy="261610"/>
                  </a:xfrm>
                  <a:prstGeom prst="rect">
                    <a:avLst/>
                  </a:prstGeom>
                  <a:blipFill>
                    <a:blip r:embed="rId4"/>
                    <a:stretch>
                      <a:fillRect/>
                    </a:stretch>
                  </a:blipFill>
                </p:spPr>
                <p:txBody>
                  <a:bodyPr/>
                  <a:lstStyle/>
                  <a:p>
                    <a:r>
                      <a:rPr lang="en-US">
                        <a:noFill/>
                      </a:rPr>
                      <a:t> </a:t>
                    </a:r>
                  </a:p>
                </p:txBody>
              </p:sp>
            </mc:Fallback>
          </mc:AlternateContent>
          <p:cxnSp>
            <p:nvCxnSpPr>
              <p:cNvPr id="13" name="Straight Connector 12"/>
              <p:cNvCxnSpPr/>
              <p:nvPr/>
            </p:nvCxnSpPr>
            <p:spPr>
              <a:xfrm>
                <a:off x="4814332" y="4991226"/>
                <a:ext cx="0" cy="109065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p:cNvSpPr txBox="1"/>
              <p:nvPr/>
            </p:nvSpPr>
            <p:spPr>
              <a:xfrm>
                <a:off x="4677864" y="6094035"/>
                <a:ext cx="287258" cy="261610"/>
              </a:xfrm>
              <a:prstGeom prst="rect">
                <a:avLst/>
              </a:prstGeom>
              <a:noFill/>
            </p:spPr>
            <p:txBody>
              <a:bodyPr wrap="none" rtlCol="0">
                <a:spAutoFit/>
              </a:bodyPr>
              <a:lstStyle/>
              <a:p>
                <a:r>
                  <a:rPr lang="en-US" sz="1100" dirty="0">
                    <a:solidFill>
                      <a:schemeClr val="accent1"/>
                    </a:solidFill>
                  </a:rPr>
                  <a:t>K</a:t>
                </a:r>
              </a:p>
            </p:txBody>
          </p:sp>
        </p:grpSp>
        <p:sp>
          <p:nvSpPr>
            <p:cNvPr id="9" name="Freeform: Shape 8"/>
            <p:cNvSpPr/>
            <p:nvPr/>
          </p:nvSpPr>
          <p:spPr>
            <a:xfrm>
              <a:off x="3290617" y="4612460"/>
              <a:ext cx="2842789" cy="1502875"/>
            </a:xfrm>
            <a:custGeom>
              <a:avLst/>
              <a:gdLst>
                <a:gd name="connsiteX0" fmla="*/ 0 w 2842789"/>
                <a:gd name="connsiteY0" fmla="*/ 1502875 h 1502875"/>
                <a:gd name="connsiteX1" fmla="*/ 407406 w 2842789"/>
                <a:gd name="connsiteY1" fmla="*/ 878186 h 1502875"/>
                <a:gd name="connsiteX2" fmla="*/ 1285592 w 2842789"/>
                <a:gd name="connsiteY2" fmla="*/ 887240 h 1502875"/>
                <a:gd name="connsiteX3" fmla="*/ 1964602 w 2842789"/>
                <a:gd name="connsiteY3" fmla="*/ 398352 h 1502875"/>
                <a:gd name="connsiteX4" fmla="*/ 2842789 w 2842789"/>
                <a:gd name="connsiteY4" fmla="*/ 0 h 150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2789" h="1502875">
                  <a:moveTo>
                    <a:pt x="0" y="1502875"/>
                  </a:moveTo>
                  <a:cubicBezTo>
                    <a:pt x="96570" y="1241833"/>
                    <a:pt x="193141" y="980792"/>
                    <a:pt x="407406" y="878186"/>
                  </a:cubicBezTo>
                  <a:cubicBezTo>
                    <a:pt x="621671" y="775580"/>
                    <a:pt x="1026059" y="967212"/>
                    <a:pt x="1285592" y="887240"/>
                  </a:cubicBezTo>
                  <a:cubicBezTo>
                    <a:pt x="1545125" y="807268"/>
                    <a:pt x="1705069" y="546225"/>
                    <a:pt x="1964602" y="398352"/>
                  </a:cubicBezTo>
                  <a:cubicBezTo>
                    <a:pt x="2224135" y="250479"/>
                    <a:pt x="2533462" y="125239"/>
                    <a:pt x="2842789" y="0"/>
                  </a:cubicBez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509570" y="4479710"/>
            <a:ext cx="873957" cy="461665"/>
          </a:xfrm>
          <a:prstGeom prst="rect">
            <a:avLst/>
          </a:prstGeom>
          <a:noFill/>
        </p:spPr>
        <p:txBody>
          <a:bodyPr wrap="none" rtlCol="0">
            <a:spAutoFit/>
          </a:bodyPr>
          <a:lstStyle/>
          <a:p>
            <a:pPr algn="ctr"/>
            <a:r>
              <a:rPr lang="en-US" sz="1200" dirty="0"/>
              <a:t>Differ by</a:t>
            </a:r>
          </a:p>
          <a:p>
            <a:pPr algn="ctr"/>
            <a:r>
              <a:rPr lang="en-US" sz="1200" dirty="0"/>
              <a:t>a constant</a:t>
            </a:r>
          </a:p>
        </p:txBody>
      </p:sp>
      <p:cxnSp>
        <p:nvCxnSpPr>
          <p:cNvPr id="25" name="Straight Arrow Connector 24"/>
          <p:cNvCxnSpPr/>
          <p:nvPr/>
        </p:nvCxnSpPr>
        <p:spPr>
          <a:xfrm>
            <a:off x="5406896" y="4887113"/>
            <a:ext cx="110323" cy="20666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45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Review</a:t>
            </a:r>
          </a:p>
        </p:txBody>
      </p:sp>
      <p:sp>
        <p:nvSpPr>
          <p:cNvPr id="3" name="Text Placeholder 2"/>
          <p:cNvSpPr>
            <a:spLocks noGrp="1"/>
          </p:cNvSpPr>
          <p:nvPr>
            <p:ph type="body" idx="1"/>
          </p:nvPr>
        </p:nvSpPr>
        <p:spPr/>
        <p:txBody>
          <a:bodyPr/>
          <a:lstStyle/>
          <a:p>
            <a:r>
              <a:rPr lang="en-US" dirty="0"/>
              <a:t>Big-oh, Runtime Analysis</a:t>
            </a:r>
          </a:p>
        </p:txBody>
      </p:sp>
    </p:spTree>
    <p:extLst>
      <p:ext uri="{BB962C8B-B14F-4D97-AF65-F5344CB8AC3E}">
        <p14:creationId xmlns:p14="http://schemas.microsoft.com/office/powerpoint/2010/main" val="10723471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Imprecise shorthand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notations for big-oh, omega and theta can be visualized using the standard comparison operators</a:t>
                </a:r>
                <a:endParaRPr lang="en-US" b="0" dirty="0"/>
              </a:p>
              <a:p>
                <a:r>
                  <a:rPr lang="en-US" dirty="0"/>
                  <a:t>Assume the following holds for large n (within a constant factor):</a:t>
                </a:r>
              </a:p>
              <a:p>
                <a:pPr lvl="1"/>
                <a:r>
                  <a:rPr lang="en-US" dirty="0">
                    <a:solidFill>
                      <a:schemeClr val="accent1"/>
                    </a:solidFill>
                  </a:rPr>
                  <a:t>f(n) = O(g(n)) </a:t>
                </a:r>
                <a:r>
                  <a:rPr lang="en-US" dirty="0">
                    <a:sym typeface="Wingdings" panose="05000000000000000000" pitchFamily="2" charset="2"/>
                  </a:rPr>
                  <a:t> </a:t>
                </a:r>
                <a:r>
                  <a:rPr lang="en-US" dirty="0">
                    <a:solidFill>
                      <a:schemeClr val="accent1"/>
                    </a:solidFill>
                    <a:sym typeface="Wingdings" panose="05000000000000000000" pitchFamily="2" charset="2"/>
                  </a:rPr>
                  <a:t>f(n) &lt;= g(n)</a:t>
                </a:r>
              </a:p>
              <a:p>
                <a:pPr lvl="1"/>
                <a:r>
                  <a:rPr lang="en-US" dirty="0">
                    <a:solidFill>
                      <a:schemeClr val="accent1"/>
                    </a:solidFill>
                  </a:rPr>
                  <a:t>f(n) = </a:t>
                </a:r>
                <a14:m>
                  <m:oMath xmlns:m="http://schemas.openxmlformats.org/officeDocument/2006/math">
                    <m:r>
                      <m:rPr>
                        <m:sty m:val="p"/>
                      </m:rPr>
                      <a:rPr lang="el-GR" i="1" dirty="0" smtClean="0">
                        <a:solidFill>
                          <a:schemeClr val="accent1"/>
                        </a:solidFill>
                        <a:latin typeface="Cambria Math" panose="02040503050406030204" pitchFamily="18" charset="0"/>
                        <a:ea typeface="Cambria Math" panose="02040503050406030204" pitchFamily="18" charset="0"/>
                      </a:rPr>
                      <m:t>Ω</m:t>
                    </m:r>
                  </m:oMath>
                </a14:m>
                <a:r>
                  <a:rPr lang="en-US" dirty="0">
                    <a:solidFill>
                      <a:schemeClr val="accent1"/>
                    </a:solidFill>
                  </a:rPr>
                  <a:t>(g(n)) </a:t>
                </a:r>
                <a:r>
                  <a:rPr lang="en-US" dirty="0">
                    <a:sym typeface="Wingdings" panose="05000000000000000000" pitchFamily="2" charset="2"/>
                  </a:rPr>
                  <a:t> </a:t>
                </a:r>
                <a:r>
                  <a:rPr lang="en-US" dirty="0">
                    <a:solidFill>
                      <a:schemeClr val="accent1"/>
                    </a:solidFill>
                    <a:sym typeface="Wingdings" panose="05000000000000000000" pitchFamily="2" charset="2"/>
                  </a:rPr>
                  <a:t>f(n) &gt;= g(n)</a:t>
                </a:r>
              </a:p>
              <a:p>
                <a:pPr lvl="1"/>
                <a:r>
                  <a:rPr lang="en-US" dirty="0">
                    <a:solidFill>
                      <a:schemeClr val="accent1"/>
                    </a:solidFill>
                  </a:rPr>
                  <a:t>f(n) = </a:t>
                </a:r>
                <a14:m>
                  <m:oMath xmlns:m="http://schemas.openxmlformats.org/officeDocument/2006/math">
                    <m:r>
                      <m:rPr>
                        <m:sty m:val="p"/>
                      </m:rPr>
                      <a:rPr lang="el-GR" i="1" smtClean="0">
                        <a:solidFill>
                          <a:schemeClr val="accent1"/>
                        </a:solidFill>
                        <a:latin typeface="Cambria Math" panose="02040503050406030204" pitchFamily="18" charset="0"/>
                        <a:ea typeface="Cambria Math" panose="02040503050406030204" pitchFamily="18" charset="0"/>
                      </a:rPr>
                      <m:t>Θ</m:t>
                    </m:r>
                  </m:oMath>
                </a14:m>
                <a:r>
                  <a:rPr lang="en-US" dirty="0">
                    <a:solidFill>
                      <a:schemeClr val="accent1"/>
                    </a:solidFill>
                  </a:rPr>
                  <a:t>(g(n)) </a:t>
                </a:r>
                <a:r>
                  <a:rPr lang="en-US" dirty="0">
                    <a:sym typeface="Wingdings" panose="05000000000000000000" pitchFamily="2" charset="2"/>
                  </a:rPr>
                  <a:t> </a:t>
                </a:r>
                <a:r>
                  <a:rPr lang="en-US" dirty="0">
                    <a:solidFill>
                      <a:schemeClr val="accent1"/>
                    </a:solidFill>
                    <a:sym typeface="Wingdings" panose="05000000000000000000" pitchFamily="2" charset="2"/>
                  </a:rPr>
                  <a:t>f(n) == g(n)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107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4343400"/>
            <a:ext cx="3788144" cy="2514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68560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5334000"/>
              </a:xfrm>
            </p:spPr>
            <p:txBody>
              <a:bodyPr>
                <a:normAutofit/>
              </a:bodyPr>
              <a:lstStyle/>
              <a:p>
                <a:r>
                  <a:rPr lang="en-US" dirty="0"/>
                  <a:t>Given the following functions, determine which of the following relationships are true:</a:t>
                </a:r>
              </a:p>
              <a:p>
                <a:pPr lvl="1"/>
                <a14:m>
                  <m:oMath xmlns:m="http://schemas.openxmlformats.org/officeDocument/2006/math">
                    <m:r>
                      <a:rPr lang="en-US" i="1" smtClean="0">
                        <a:solidFill>
                          <a:schemeClr val="accent1"/>
                        </a:solidFill>
                        <a:latin typeface="Cambria Math" panose="02040503050406030204" pitchFamily="18" charset="0"/>
                      </a:rPr>
                      <m:t>𝑓</m:t>
                    </m:r>
                    <m:d>
                      <m:dPr>
                        <m:ctrlPr>
                          <a:rPr lang="en-US" i="1">
                            <a:solidFill>
                              <a:schemeClr val="accent1"/>
                            </a:solidFill>
                            <a:latin typeface="Cambria Math" charset="0"/>
                          </a:rPr>
                        </m:ctrlPr>
                      </m:dPr>
                      <m:e>
                        <m:r>
                          <a:rPr lang="en-US" i="1">
                            <a:solidFill>
                              <a:schemeClr val="accent1"/>
                            </a:solidFill>
                            <a:latin typeface="Cambria Math" panose="02040503050406030204" pitchFamily="18" charset="0"/>
                          </a:rPr>
                          <m:t>𝑛</m:t>
                        </m:r>
                      </m:e>
                    </m:d>
                    <m:r>
                      <a:rPr lang="en-US" i="1">
                        <a:solidFill>
                          <a:schemeClr val="accent1"/>
                        </a:solidFill>
                        <a:latin typeface="Cambria Math" panose="02040503050406030204" pitchFamily="18" charset="0"/>
                      </a:rPr>
                      <m:t>=2</m:t>
                    </m:r>
                    <m:r>
                      <a:rPr lang="en-US" i="1">
                        <a:solidFill>
                          <a:schemeClr val="accent1"/>
                        </a:solidFill>
                        <a:latin typeface="Cambria Math" panose="02040503050406030204" pitchFamily="18" charset="0"/>
                      </a:rPr>
                      <m:t>𝑛</m:t>
                    </m:r>
                    <m:r>
                      <a:rPr lang="en-US" i="1">
                        <a:solidFill>
                          <a:schemeClr val="accent1"/>
                        </a:solidFill>
                        <a:latin typeface="Cambria Math" panose="02040503050406030204" pitchFamily="18" charset="0"/>
                      </a:rPr>
                      <m:t>+16</m:t>
                    </m:r>
                  </m:oMath>
                </a14:m>
                <a:endParaRPr lang="en-US" dirty="0">
                  <a:solidFill>
                    <a:schemeClr val="accent1"/>
                  </a:solidFill>
                </a:endParaRPr>
              </a:p>
              <a:p>
                <a:pPr lvl="1"/>
                <a14:m>
                  <m:oMath xmlns:m="http://schemas.openxmlformats.org/officeDocument/2006/math">
                    <m:r>
                      <a:rPr lang="en-US" i="1" smtClean="0">
                        <a:solidFill>
                          <a:schemeClr val="accent1"/>
                        </a:solidFill>
                        <a:latin typeface="Cambria Math" panose="02040503050406030204" pitchFamily="18" charset="0"/>
                      </a:rPr>
                      <m:t>𝑔</m:t>
                    </m:r>
                    <m:d>
                      <m:dPr>
                        <m:ctrlPr>
                          <a:rPr lang="en-US" i="1">
                            <a:solidFill>
                              <a:schemeClr val="accent1"/>
                            </a:solidFill>
                            <a:latin typeface="Cambria Math" charset="0"/>
                          </a:rPr>
                        </m:ctrlPr>
                      </m:dPr>
                      <m:e>
                        <m:r>
                          <a:rPr lang="en-US" i="1">
                            <a:solidFill>
                              <a:schemeClr val="accent1"/>
                            </a:solidFill>
                            <a:latin typeface="Cambria Math" panose="02040503050406030204" pitchFamily="18" charset="0"/>
                          </a:rPr>
                          <m:t>𝑛</m:t>
                        </m:r>
                      </m:e>
                    </m:d>
                    <m:r>
                      <a:rPr lang="en-US" i="1">
                        <a:solidFill>
                          <a:schemeClr val="accent1"/>
                        </a:solidFill>
                        <a:latin typeface="Cambria Math" panose="02040503050406030204" pitchFamily="18" charset="0"/>
                      </a:rPr>
                      <m:t>=</m:t>
                    </m:r>
                    <m:sSup>
                      <m:sSupPr>
                        <m:ctrlPr>
                          <a:rPr lang="en-US" i="1">
                            <a:solidFill>
                              <a:schemeClr val="accent1"/>
                            </a:solidFill>
                            <a:latin typeface="Cambria Math" charset="0"/>
                          </a:rPr>
                        </m:ctrlPr>
                      </m:sSupPr>
                      <m:e>
                        <m:r>
                          <a:rPr lang="en-US" i="1">
                            <a:solidFill>
                              <a:schemeClr val="accent1"/>
                            </a:solidFill>
                            <a:latin typeface="Cambria Math" panose="02040503050406030204" pitchFamily="18" charset="0"/>
                          </a:rPr>
                          <m:t>𝑛</m:t>
                        </m:r>
                      </m:e>
                      <m:sup>
                        <m:r>
                          <a:rPr lang="en-US" i="1">
                            <a:solidFill>
                              <a:schemeClr val="accent1"/>
                            </a:solidFill>
                            <a:latin typeface="Cambria Math" panose="02040503050406030204" pitchFamily="18" charset="0"/>
                          </a:rPr>
                          <m:t>2</m:t>
                        </m:r>
                      </m:sup>
                    </m:sSup>
                    <m:r>
                      <a:rPr lang="en-US" i="1">
                        <a:solidFill>
                          <a:schemeClr val="accent1"/>
                        </a:solidFill>
                        <a:latin typeface="Cambria Math" panose="02040503050406030204" pitchFamily="18" charset="0"/>
                      </a:rPr>
                      <m:t>+3</m:t>
                    </m:r>
                    <m:r>
                      <a:rPr lang="en-US" i="1">
                        <a:solidFill>
                          <a:schemeClr val="accent1"/>
                        </a:solidFill>
                        <a:latin typeface="Cambria Math" panose="02040503050406030204" pitchFamily="18" charset="0"/>
                      </a:rPr>
                      <m:t>𝑛</m:t>
                    </m:r>
                  </m:oMath>
                </a14:m>
                <a:endParaRPr lang="en-US" dirty="0">
                  <a:solidFill>
                    <a:schemeClr val="accent1"/>
                  </a:solidFill>
                </a:endParaRPr>
              </a:p>
              <a:p>
                <a:r>
                  <a:rPr lang="en-US" dirty="0"/>
                  <a:t>Relationships</a:t>
                </a:r>
              </a:p>
              <a:p>
                <a:pPr lvl="1"/>
                <a14:m>
                  <m:oMath xmlns:m="http://schemas.openxmlformats.org/officeDocument/2006/math">
                    <m:r>
                      <a:rPr lang="en-US" i="1" smtClean="0">
                        <a:solidFill>
                          <a:schemeClr val="accent1"/>
                        </a:solidFill>
                        <a:latin typeface="Cambria Math" panose="02040503050406030204" pitchFamily="18" charset="0"/>
                      </a:rPr>
                      <m:t>𝑔</m:t>
                    </m:r>
                    <m:d>
                      <m:dPr>
                        <m:ctrlPr>
                          <a:rPr lang="en-US" i="1">
                            <a:solidFill>
                              <a:schemeClr val="accent1"/>
                            </a:solidFill>
                            <a:latin typeface="Cambria Math" charset="0"/>
                          </a:rPr>
                        </m:ctrlPr>
                      </m:dPr>
                      <m:e>
                        <m:r>
                          <a:rPr lang="en-US" i="1">
                            <a:solidFill>
                              <a:schemeClr val="accent1"/>
                            </a:solidFill>
                            <a:latin typeface="Cambria Math" panose="02040503050406030204" pitchFamily="18" charset="0"/>
                          </a:rPr>
                          <m:t>𝑛</m:t>
                        </m:r>
                      </m:e>
                    </m:d>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𝑂</m:t>
                    </m:r>
                    <m:d>
                      <m:dPr>
                        <m:ctrlPr>
                          <a:rPr lang="en-US" i="1">
                            <a:solidFill>
                              <a:schemeClr val="accent1"/>
                            </a:solidFill>
                            <a:latin typeface="Cambria Math" charset="0"/>
                          </a:rPr>
                        </m:ctrlPr>
                      </m:dPr>
                      <m:e>
                        <m:r>
                          <a:rPr lang="en-US" i="1">
                            <a:solidFill>
                              <a:schemeClr val="accent1"/>
                            </a:solidFill>
                            <a:latin typeface="Cambria Math" panose="02040503050406030204" pitchFamily="18" charset="0"/>
                          </a:rPr>
                          <m:t>𝑛</m:t>
                        </m:r>
                      </m:e>
                    </m:d>
                  </m:oMath>
                </a14:m>
                <a:endParaRPr lang="en-US" dirty="0"/>
              </a:p>
              <a:p>
                <a:pPr lvl="2"/>
                <a:r>
                  <a:rPr lang="en-US" dirty="0"/>
                  <a:t>False, </a:t>
                </a:r>
                <a14:m>
                  <m:oMath xmlns:m="http://schemas.openxmlformats.org/officeDocument/2006/math">
                    <m:sSup>
                      <m:sSupPr>
                        <m:ctrlPr>
                          <a:rPr lang="en-US" i="1">
                            <a:latin typeface="Cambria Math"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 is a dominant term and is not bounded above by any linear function for large n</a:t>
                </a:r>
              </a:p>
              <a:p>
                <a:pPr lvl="1"/>
                <a14:m>
                  <m:oMath xmlns:m="http://schemas.openxmlformats.org/officeDocument/2006/math">
                    <m:r>
                      <a:rPr lang="en-US" i="1" smtClean="0">
                        <a:solidFill>
                          <a:schemeClr val="accent1"/>
                        </a:solidFill>
                        <a:latin typeface="Cambria Math" panose="02040503050406030204" pitchFamily="18" charset="0"/>
                      </a:rPr>
                      <m:t>𝑓</m:t>
                    </m:r>
                    <m:d>
                      <m:dPr>
                        <m:ctrlPr>
                          <a:rPr lang="en-US" i="1">
                            <a:solidFill>
                              <a:schemeClr val="accent1"/>
                            </a:solidFill>
                            <a:latin typeface="Cambria Math" charset="0"/>
                          </a:rPr>
                        </m:ctrlPr>
                      </m:dPr>
                      <m:e>
                        <m:r>
                          <a:rPr lang="en-US" i="1">
                            <a:solidFill>
                              <a:schemeClr val="accent1"/>
                            </a:solidFill>
                            <a:latin typeface="Cambria Math" panose="02040503050406030204" pitchFamily="18" charset="0"/>
                          </a:rPr>
                          <m:t>𝑛</m:t>
                        </m:r>
                      </m:e>
                    </m:d>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𝑂</m:t>
                    </m:r>
                    <m:d>
                      <m:dPr>
                        <m:ctrlPr>
                          <a:rPr lang="en-US" i="1">
                            <a:solidFill>
                              <a:schemeClr val="accent1"/>
                            </a:solidFill>
                            <a:latin typeface="Cambria Math" charset="0"/>
                          </a:rPr>
                        </m:ctrlPr>
                      </m:dPr>
                      <m:e>
                        <m:sSup>
                          <m:sSupPr>
                            <m:ctrlPr>
                              <a:rPr lang="en-US" i="1">
                                <a:solidFill>
                                  <a:schemeClr val="accent1"/>
                                </a:solidFill>
                                <a:latin typeface="Cambria Math" charset="0"/>
                              </a:rPr>
                            </m:ctrlPr>
                          </m:sSupPr>
                          <m:e>
                            <m:r>
                              <a:rPr lang="en-US" i="1">
                                <a:solidFill>
                                  <a:schemeClr val="accent1"/>
                                </a:solidFill>
                                <a:latin typeface="Cambria Math" panose="02040503050406030204" pitchFamily="18" charset="0"/>
                              </a:rPr>
                              <m:t>𝑛</m:t>
                            </m:r>
                          </m:e>
                          <m:sup>
                            <m:r>
                              <a:rPr lang="en-US" i="1">
                                <a:solidFill>
                                  <a:schemeClr val="accent1"/>
                                </a:solidFill>
                                <a:latin typeface="Cambria Math" panose="02040503050406030204" pitchFamily="18" charset="0"/>
                              </a:rPr>
                              <m:t>2</m:t>
                            </m:r>
                          </m:sup>
                        </m:sSup>
                      </m:e>
                    </m:d>
                  </m:oMath>
                </a14:m>
                <a:endParaRPr lang="en-US" dirty="0"/>
              </a:p>
              <a:p>
                <a:pPr lvl="2"/>
                <a:r>
                  <a:rPr lang="en-US" b="0" dirty="0"/>
                  <a:t>True, </a:t>
                </a:r>
                <a14:m>
                  <m:oMath xmlns:m="http://schemas.openxmlformats.org/officeDocument/2006/math">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charset="0"/>
                          </a:rPr>
                        </m:ctrlPr>
                      </m:dPr>
                      <m:e>
                        <m:r>
                          <a:rPr lang="en-US" b="0" i="1" smtClean="0">
                            <a:latin typeface="Cambria Math" panose="02040503050406030204" pitchFamily="18" charset="0"/>
                          </a:rPr>
                          <m:t>𝑛</m:t>
                        </m:r>
                      </m:e>
                    </m:d>
                  </m:oMath>
                </a14:m>
                <a:r>
                  <a:rPr lang="en-US" dirty="0"/>
                  <a:t>, so it must also be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dirty="0"/>
              </a:p>
              <a:p>
                <a:pPr lvl="1"/>
                <a14:m>
                  <m:oMath xmlns:m="http://schemas.openxmlformats.org/officeDocument/2006/math">
                    <m:r>
                      <a:rPr lang="en-US" i="1" smtClean="0">
                        <a:solidFill>
                          <a:schemeClr val="accent1"/>
                        </a:solidFill>
                        <a:latin typeface="Cambria Math" panose="02040503050406030204" pitchFamily="18" charset="0"/>
                      </a:rPr>
                      <m:t>𝑓</m:t>
                    </m:r>
                    <m:d>
                      <m:dPr>
                        <m:ctrlPr>
                          <a:rPr lang="en-US" i="1">
                            <a:solidFill>
                              <a:schemeClr val="accent1"/>
                            </a:solidFill>
                            <a:latin typeface="Cambria Math" charset="0"/>
                          </a:rPr>
                        </m:ctrlPr>
                      </m:dPr>
                      <m:e>
                        <m:r>
                          <a:rPr lang="en-US" i="1">
                            <a:solidFill>
                              <a:schemeClr val="accent1"/>
                            </a:solidFill>
                            <a:latin typeface="Cambria Math" panose="02040503050406030204" pitchFamily="18" charset="0"/>
                          </a:rPr>
                          <m:t>𝑛</m:t>
                        </m:r>
                      </m:e>
                    </m:d>
                    <m:r>
                      <a:rPr lang="en-US" i="1">
                        <a:solidFill>
                          <a:schemeClr val="accent1"/>
                        </a:solidFill>
                        <a:latin typeface="Cambria Math" panose="02040503050406030204" pitchFamily="18" charset="0"/>
                      </a:rPr>
                      <m:t>=</m:t>
                    </m:r>
                    <m:r>
                      <m:rPr>
                        <m:sty m:val="p"/>
                      </m:rPr>
                      <a:rPr lang="el-GR" i="1">
                        <a:solidFill>
                          <a:schemeClr val="accent1"/>
                        </a:solidFill>
                        <a:latin typeface="Cambria Math" panose="02040503050406030204" pitchFamily="18" charset="0"/>
                        <a:ea typeface="Cambria Math" panose="02040503050406030204" pitchFamily="18" charset="0"/>
                      </a:rPr>
                      <m:t>Θ</m:t>
                    </m:r>
                    <m:d>
                      <m:dPr>
                        <m:ctrlPr>
                          <a:rPr lang="en-US" i="1">
                            <a:solidFill>
                              <a:schemeClr val="accent1"/>
                            </a:solidFill>
                            <a:latin typeface="Cambria Math" charset="0"/>
                            <a:ea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𝑛</m:t>
                        </m:r>
                      </m:e>
                    </m:d>
                  </m:oMath>
                </a14:m>
                <a:endParaRPr lang="en-US" dirty="0">
                  <a:ea typeface="Cambria Math" panose="02040503050406030204" pitchFamily="18" charset="0"/>
                </a:endParaRPr>
              </a:p>
              <a:p>
                <a:pPr lvl="2"/>
                <a:r>
                  <a:rPr lang="en-US" dirty="0">
                    <a:ea typeface="Cambria Math" panose="02040503050406030204" pitchFamily="18" charset="0"/>
                  </a:rPr>
                  <a:t>True, the dominant term in f(n) differs from n by a constant</a:t>
                </a:r>
              </a:p>
              <a:p>
                <a:pPr lvl="1"/>
                <a14:m>
                  <m:oMath xmlns:m="http://schemas.openxmlformats.org/officeDocument/2006/math">
                    <m:r>
                      <a:rPr lang="en-US" i="1" smtClean="0">
                        <a:solidFill>
                          <a:schemeClr val="accent1"/>
                        </a:solidFill>
                        <a:latin typeface="Cambria Math" panose="02040503050406030204" pitchFamily="18" charset="0"/>
                      </a:rPr>
                      <m:t>𝑔</m:t>
                    </m:r>
                    <m:d>
                      <m:dPr>
                        <m:ctrlPr>
                          <a:rPr lang="en-US" i="1">
                            <a:solidFill>
                              <a:schemeClr val="accent1"/>
                            </a:solidFill>
                            <a:latin typeface="Cambria Math" charset="0"/>
                          </a:rPr>
                        </m:ctrlPr>
                      </m:dPr>
                      <m:e>
                        <m:r>
                          <a:rPr lang="en-US" i="1">
                            <a:solidFill>
                              <a:schemeClr val="accent1"/>
                            </a:solidFill>
                            <a:latin typeface="Cambria Math" panose="02040503050406030204" pitchFamily="18" charset="0"/>
                          </a:rPr>
                          <m:t>𝑛</m:t>
                        </m:r>
                      </m:e>
                    </m:d>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𝑂</m:t>
                    </m:r>
                    <m:d>
                      <m:dPr>
                        <m:ctrlPr>
                          <a:rPr lang="en-US" i="1">
                            <a:solidFill>
                              <a:schemeClr val="accent1"/>
                            </a:solidFill>
                            <a:latin typeface="Cambria Math" charset="0"/>
                          </a:rPr>
                        </m:ctrlPr>
                      </m:dPr>
                      <m:e>
                        <m:sSup>
                          <m:sSupPr>
                            <m:ctrlPr>
                              <a:rPr lang="en-US" i="1">
                                <a:solidFill>
                                  <a:schemeClr val="accent1"/>
                                </a:solidFill>
                                <a:latin typeface="Cambria Math" charset="0"/>
                              </a:rPr>
                            </m:ctrlPr>
                          </m:sSupPr>
                          <m:e>
                            <m:r>
                              <a:rPr lang="en-US" i="1">
                                <a:solidFill>
                                  <a:schemeClr val="accent1"/>
                                </a:solidFill>
                                <a:latin typeface="Cambria Math" panose="02040503050406030204" pitchFamily="18" charset="0"/>
                              </a:rPr>
                              <m:t>𝑛</m:t>
                            </m:r>
                          </m:e>
                          <m:sup>
                            <m:r>
                              <a:rPr lang="en-US" i="1">
                                <a:solidFill>
                                  <a:schemeClr val="accent1"/>
                                </a:solidFill>
                                <a:latin typeface="Cambria Math" panose="02040503050406030204" pitchFamily="18" charset="0"/>
                              </a:rPr>
                              <m:t>3</m:t>
                            </m:r>
                          </m:sup>
                        </m:sSup>
                      </m:e>
                    </m:d>
                  </m:oMath>
                </a14:m>
                <a:endParaRPr lang="en-US" dirty="0"/>
              </a:p>
              <a:p>
                <a:pPr lvl="2"/>
                <a:r>
                  <a:rPr lang="en-US" b="0" dirty="0"/>
                  <a:t>True, </a:t>
                </a:r>
                <a14:m>
                  <m:oMath xmlns:m="http://schemas.openxmlformats.org/officeDocument/2006/math">
                    <m:r>
                      <a:rPr lang="en-US" b="0" i="1" smtClean="0">
                        <a:latin typeface="Cambria Math" panose="02040503050406030204" pitchFamily="18" charset="0"/>
                      </a:rPr>
                      <m:t>𝑔</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so it must also be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endParaRPr lang="en-US" dirty="0"/>
              </a:p>
              <a:p>
                <a:pPr lvl="1"/>
                <a14:m>
                  <m:oMath xmlns:m="http://schemas.openxmlformats.org/officeDocument/2006/math">
                    <m:r>
                      <a:rPr lang="en-US" i="1" smtClean="0">
                        <a:solidFill>
                          <a:schemeClr val="accent1"/>
                        </a:solidFill>
                        <a:latin typeface="Cambria Math" panose="02040503050406030204" pitchFamily="18" charset="0"/>
                      </a:rPr>
                      <m:t>𝑔</m:t>
                    </m:r>
                    <m:d>
                      <m:dPr>
                        <m:ctrlPr>
                          <a:rPr lang="en-US" i="1">
                            <a:solidFill>
                              <a:schemeClr val="accent1"/>
                            </a:solidFill>
                            <a:latin typeface="Cambria Math" charset="0"/>
                          </a:rPr>
                        </m:ctrlPr>
                      </m:dPr>
                      <m:e>
                        <m:r>
                          <a:rPr lang="en-US" i="1">
                            <a:solidFill>
                              <a:schemeClr val="accent1"/>
                            </a:solidFill>
                            <a:latin typeface="Cambria Math" panose="02040503050406030204" pitchFamily="18" charset="0"/>
                          </a:rPr>
                          <m:t>𝑛</m:t>
                        </m:r>
                      </m:e>
                    </m:d>
                    <m:r>
                      <a:rPr lang="en-US" i="1">
                        <a:solidFill>
                          <a:schemeClr val="accent1"/>
                        </a:solidFill>
                        <a:latin typeface="Cambria Math" panose="02040503050406030204" pitchFamily="18" charset="0"/>
                      </a:rPr>
                      <m:t>= </m:t>
                    </m:r>
                    <m:r>
                      <m:rPr>
                        <m:sty m:val="p"/>
                      </m:rPr>
                      <a:rPr lang="el-GR" i="1">
                        <a:solidFill>
                          <a:schemeClr val="accent1"/>
                        </a:solidFill>
                        <a:latin typeface="Cambria Math" panose="02040503050406030204" pitchFamily="18" charset="0"/>
                        <a:ea typeface="Cambria Math" panose="02040503050406030204" pitchFamily="18" charset="0"/>
                      </a:rPr>
                      <m:t>Ω</m:t>
                    </m:r>
                    <m:d>
                      <m:dPr>
                        <m:ctrlPr>
                          <a:rPr lang="en-US" i="1">
                            <a:solidFill>
                              <a:schemeClr val="accent1"/>
                            </a:solidFill>
                            <a:latin typeface="Cambria Math" charset="0"/>
                            <a:ea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𝑛</m:t>
                        </m:r>
                      </m:e>
                    </m:d>
                  </m:oMath>
                </a14:m>
                <a:endParaRPr lang="en-US" dirty="0">
                  <a:ea typeface="Cambria Math" panose="02040503050406030204" pitchFamily="18" charset="0"/>
                </a:endParaRPr>
              </a:p>
              <a:p>
                <a:pPr lvl="2"/>
                <a:r>
                  <a:rPr lang="en-US" dirty="0">
                    <a:ea typeface="Cambria Math" panose="02040503050406030204" pitchFamily="18" charset="0"/>
                  </a:rPr>
                  <a:t>True, the leading term </a:t>
                </a:r>
                <a14:m>
                  <m:oMath xmlns:m="http://schemas.openxmlformats.org/officeDocument/2006/math">
                    <m:sSup>
                      <m:sSupPr>
                        <m:ctrlPr>
                          <a:rPr lang="en-US" i="1" smtClean="0">
                            <a:latin typeface="Cambria Math"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oMath>
                </a14:m>
                <a:r>
                  <a:rPr lang="en-US" dirty="0">
                    <a:ea typeface="Cambria Math" panose="02040503050406030204" pitchFamily="18" charset="0"/>
                  </a:rPr>
                  <a:t> is greater than </a:t>
                </a:r>
                <a14:m>
                  <m:oMath xmlns:m="http://schemas.openxmlformats.org/officeDocument/2006/math">
                    <m:r>
                      <a:rPr lang="en-US" b="0" i="1" smtClean="0">
                        <a:latin typeface="Cambria Math" panose="02040503050406030204" pitchFamily="18" charset="0"/>
                        <a:ea typeface="Cambria Math" panose="02040503050406030204" pitchFamily="18" charset="0"/>
                      </a:rPr>
                      <m:t>𝑛</m:t>
                    </m:r>
                  </m:oMath>
                </a14:m>
                <a:r>
                  <a:rPr lang="en-US" dirty="0">
                    <a:ea typeface="Cambria Math" panose="02040503050406030204" pitchFamily="18" charset="0"/>
                  </a:rPr>
                  <a:t> for all large inputs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334000"/>
              </a:xfrm>
              <a:blipFill>
                <a:blip r:embed="rId3"/>
                <a:stretch>
                  <a:fillRect l="-963" t="-914"/>
                </a:stretch>
              </a:blipFill>
            </p:spPr>
            <p:txBody>
              <a:bodyPr/>
              <a:lstStyle/>
              <a:p>
                <a:r>
                  <a:rPr lang="en-US">
                    <a:noFill/>
                  </a:rPr>
                  <a:t> </a:t>
                </a:r>
              </a:p>
            </p:txBody>
          </p:sp>
        </mc:Fallback>
      </mc:AlternateContent>
    </p:spTree>
    <p:extLst>
      <p:ext uri="{BB962C8B-B14F-4D97-AF65-F5344CB8AC3E}">
        <p14:creationId xmlns:p14="http://schemas.microsoft.com/office/powerpoint/2010/main" val="225933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notations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Little-oh and little-omega represent the remaining two comparison relationships</a:t>
                </a:r>
              </a:p>
              <a:p>
                <a:pPr lvl="1"/>
                <a:r>
                  <a:rPr lang="en-US" b="1" dirty="0"/>
                  <a:t>Little-oh:</a:t>
                </a:r>
              </a:p>
              <a:p>
                <a:pPr lvl="2"/>
                <a:r>
                  <a:rPr lang="en-US" dirty="0"/>
                  <a:t>Denoted </a:t>
                </a:r>
                <a14:m>
                  <m:oMath xmlns:m="http://schemas.openxmlformats.org/officeDocument/2006/math">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𝑜</m:t>
                    </m:r>
                    <m:d>
                      <m:dPr>
                        <m:ctrlPr>
                          <a:rPr lang="en-US" b="0" i="1" smtClean="0">
                            <a:latin typeface="Cambria Math" charset="0"/>
                          </a:rPr>
                        </m:ctrlPr>
                      </m:dPr>
                      <m:e>
                        <m:r>
                          <a:rPr lang="en-US" b="0" i="1" smtClean="0">
                            <a:latin typeface="Cambria Math" panose="02040503050406030204" pitchFamily="18" charset="0"/>
                          </a:rPr>
                          <m:t>𝑔</m:t>
                        </m:r>
                        <m:d>
                          <m:dPr>
                            <m:ctrlPr>
                              <a:rPr lang="en-US" b="0" i="1" smtClean="0">
                                <a:latin typeface="Cambria Math" charset="0"/>
                              </a:rPr>
                            </m:ctrlPr>
                          </m:dPr>
                          <m:e>
                            <m:r>
                              <a:rPr lang="en-US" b="0" i="1" smtClean="0">
                                <a:latin typeface="Cambria Math" panose="02040503050406030204" pitchFamily="18" charset="0"/>
                              </a:rPr>
                              <m:t>𝑛</m:t>
                            </m:r>
                          </m:e>
                        </m:d>
                      </m:e>
                    </m:d>
                  </m:oMath>
                </a14:m>
                <a:endParaRPr lang="en-US" b="0" dirty="0"/>
              </a:p>
              <a:p>
                <a:pPr lvl="2"/>
                <a:r>
                  <a:rPr lang="en-US" dirty="0"/>
                  <a:t>Represents a strict upper bound (i.e. </a:t>
                </a:r>
                <a14:m>
                  <m:oMath xmlns:m="http://schemas.openxmlformats.org/officeDocument/2006/math">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&lt;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for large n)</a:t>
                </a:r>
              </a:p>
              <a:p>
                <a:pPr lvl="1"/>
                <a:r>
                  <a:rPr lang="en-US" b="1" dirty="0"/>
                  <a:t>Little-omega:</a:t>
                </a:r>
              </a:p>
              <a:p>
                <a:pPr lvl="2"/>
                <a:r>
                  <a:rPr lang="en-US" dirty="0"/>
                  <a:t>Denoted </a:t>
                </a:r>
                <a14:m>
                  <m:oMath xmlns:m="http://schemas.openxmlformats.org/officeDocument/2006/math">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d>
                      <m:dPr>
                        <m:ctrlPr>
                          <a:rPr lang="en-US" b="0" i="1" smtClean="0">
                            <a:latin typeface="Cambria Math"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𝑔</m:t>
                        </m:r>
                        <m:d>
                          <m:dPr>
                            <m:ctrlPr>
                              <a:rPr lang="en-US" b="0" i="1" smtClean="0">
                                <a:latin typeface="Cambria Math"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e>
                    </m:d>
                  </m:oMath>
                </a14:m>
                <a:endParaRPr lang="en-US" b="0" dirty="0">
                  <a:ea typeface="Cambria Math" panose="02040503050406030204" pitchFamily="18" charset="0"/>
                </a:endParaRPr>
              </a:p>
              <a:p>
                <a:pPr lvl="2"/>
                <a:r>
                  <a:rPr lang="en-US" dirty="0"/>
                  <a:t>Represents a strict lower bound (i.e. </a:t>
                </a:r>
                <a14:m>
                  <m:oMath xmlns:m="http://schemas.openxmlformats.org/officeDocument/2006/math">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&gt;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for large 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1078"/>
                </a:stretch>
              </a:blipFill>
            </p:spPr>
            <p:txBody>
              <a:bodyPr/>
              <a:lstStyle/>
              <a:p>
                <a:r>
                  <a:rPr lang="en-US">
                    <a:noFill/>
                  </a:rPr>
                  <a:t> </a:t>
                </a:r>
              </a:p>
            </p:txBody>
          </p:sp>
        </mc:Fallback>
      </mc:AlternateContent>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4439653"/>
            <a:ext cx="2552700" cy="2418347"/>
          </a:xfrm>
          <a:prstGeom prst="rect">
            <a:avLst/>
          </a:prstGeom>
        </p:spPr>
      </p:pic>
    </p:spTree>
    <p:extLst>
      <p:ext uri="{BB962C8B-B14F-4D97-AF65-F5344CB8AC3E}">
        <p14:creationId xmlns:p14="http://schemas.microsoft.com/office/powerpoint/2010/main" val="25111027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loops</a:t>
            </a:r>
          </a:p>
        </p:txBody>
      </p:sp>
      <p:sp>
        <p:nvSpPr>
          <p:cNvPr id="3" name="Content Placeholder 2"/>
          <p:cNvSpPr>
            <a:spLocks noGrp="1"/>
          </p:cNvSpPr>
          <p:nvPr>
            <p:ph idx="1"/>
          </p:nvPr>
        </p:nvSpPr>
        <p:spPr>
          <a:xfrm>
            <a:off x="457200" y="1600201"/>
            <a:ext cx="8229600" cy="1447800"/>
          </a:xfrm>
        </p:spPr>
        <p:txBody>
          <a:bodyPr/>
          <a:lstStyle/>
          <a:p>
            <a:r>
              <a:rPr lang="en-US" dirty="0"/>
              <a:t>Do we really need to count individual steps for a runtime function when we throw out constants?</a:t>
            </a:r>
          </a:p>
          <a:p>
            <a:r>
              <a:rPr lang="en-US" dirty="0"/>
              <a:t>Alternatively we can count loops: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820" y="3429000"/>
            <a:ext cx="3419952" cy="2372056"/>
          </a:xfrm>
          <a:prstGeom prst="rect">
            <a:avLst/>
          </a:prstGeom>
          <a:ln>
            <a:noFill/>
          </a:ln>
          <a:effectLst>
            <a:outerShdw blurRad="292100" dist="139700" dir="2700000" algn="tl" rotWithShape="0">
              <a:srgbClr val="333333">
                <a:alpha val="65000"/>
              </a:srgbClr>
            </a:outerShdw>
          </a:effectLst>
        </p:spPr>
      </p:pic>
      <p:sp>
        <p:nvSpPr>
          <p:cNvPr id="5" name="Right Brace 4"/>
          <p:cNvSpPr/>
          <p:nvPr/>
        </p:nvSpPr>
        <p:spPr>
          <a:xfrm>
            <a:off x="4572000" y="4343400"/>
            <a:ext cx="228600" cy="7620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7" name="Straight Connector 6"/>
          <p:cNvCxnSpPr>
            <a:stCxn id="5" idx="1"/>
          </p:cNvCxnSpPr>
          <p:nvPr/>
        </p:nvCxnSpPr>
        <p:spPr>
          <a:xfrm>
            <a:off x="4800600" y="4724400"/>
            <a:ext cx="990600" cy="0"/>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5785919" y="3847237"/>
            <a:ext cx="2225289" cy="175432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a:t>This loop will run</a:t>
            </a:r>
          </a:p>
          <a:p>
            <a:pPr algn="ctr"/>
            <a:r>
              <a:rPr lang="en-US" dirty="0"/>
              <a:t>n times, since we </a:t>
            </a:r>
          </a:p>
          <a:p>
            <a:pPr algn="ctr"/>
            <a:r>
              <a:rPr lang="en-US" dirty="0"/>
              <a:t>don’t consider </a:t>
            </a:r>
          </a:p>
          <a:p>
            <a:pPr algn="ctr"/>
            <a:r>
              <a:rPr lang="en-US" dirty="0"/>
              <a:t>constants we can</a:t>
            </a:r>
          </a:p>
          <a:p>
            <a:pPr algn="ctr"/>
            <a:r>
              <a:rPr lang="en-US" dirty="0"/>
              <a:t>quickly conclude</a:t>
            </a:r>
          </a:p>
          <a:p>
            <a:pPr algn="ctr"/>
            <a:r>
              <a:rPr lang="en-US" dirty="0"/>
              <a:t>this function is O(n)</a:t>
            </a:r>
          </a:p>
        </p:txBody>
      </p:sp>
    </p:spTree>
    <p:extLst>
      <p:ext uri="{BB962C8B-B14F-4D97-AF65-F5344CB8AC3E}">
        <p14:creationId xmlns:p14="http://schemas.microsoft.com/office/powerpoint/2010/main" val="344639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loops</a:t>
            </a:r>
          </a:p>
        </p:txBody>
      </p:sp>
      <p:sp>
        <p:nvSpPr>
          <p:cNvPr id="3" name="Content Placeholder 2"/>
          <p:cNvSpPr>
            <a:spLocks noGrp="1"/>
          </p:cNvSpPr>
          <p:nvPr>
            <p:ph idx="1"/>
          </p:nvPr>
        </p:nvSpPr>
        <p:spPr>
          <a:xfrm>
            <a:off x="457200" y="1600201"/>
            <a:ext cx="8229600" cy="1447800"/>
          </a:xfrm>
        </p:spPr>
        <p:txBody>
          <a:bodyPr/>
          <a:lstStyle/>
          <a:p>
            <a:r>
              <a:rPr lang="en-US" dirty="0"/>
              <a:t>How would we count loops for this code segment?</a:t>
            </a:r>
          </a:p>
        </p:txBody>
      </p:sp>
      <p:sp>
        <p:nvSpPr>
          <p:cNvPr id="5" name="Right Brace 4"/>
          <p:cNvSpPr/>
          <p:nvPr/>
        </p:nvSpPr>
        <p:spPr>
          <a:xfrm>
            <a:off x="5610691" y="3129750"/>
            <a:ext cx="228600" cy="220425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7" name="Straight Connector 6"/>
          <p:cNvCxnSpPr>
            <a:stCxn id="5" idx="1"/>
            <a:endCxn id="8" idx="1"/>
          </p:cNvCxnSpPr>
          <p:nvPr/>
        </p:nvCxnSpPr>
        <p:spPr>
          <a:xfrm flipV="1">
            <a:off x="5839291" y="3131173"/>
            <a:ext cx="958158" cy="1100702"/>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6797449" y="2808007"/>
            <a:ext cx="168988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a:t>The outer loop</a:t>
            </a:r>
          </a:p>
          <a:p>
            <a:pPr algn="ctr"/>
            <a:r>
              <a:rPr lang="en-US" dirty="0"/>
              <a:t>runs n times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63" y="2438400"/>
            <a:ext cx="5125165" cy="3591426"/>
          </a:xfrm>
          <a:prstGeom prst="rect">
            <a:avLst/>
          </a:prstGeom>
          <a:ln>
            <a:noFill/>
          </a:ln>
          <a:effectLst>
            <a:outerShdw blurRad="292100" dist="139700" dir="2700000" algn="tl" rotWithShape="0">
              <a:srgbClr val="333333">
                <a:alpha val="65000"/>
              </a:srgbClr>
            </a:outerShdw>
          </a:effectLst>
        </p:spPr>
      </p:pic>
      <p:sp>
        <p:nvSpPr>
          <p:cNvPr id="10" name="Right Brace 9"/>
          <p:cNvSpPr/>
          <p:nvPr/>
        </p:nvSpPr>
        <p:spPr>
          <a:xfrm>
            <a:off x="5596528" y="3581401"/>
            <a:ext cx="575672" cy="16002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1" name="Straight Connector 10"/>
          <p:cNvCxnSpPr>
            <a:stCxn id="10" idx="1"/>
            <a:endCxn id="14" idx="1"/>
          </p:cNvCxnSpPr>
          <p:nvPr/>
        </p:nvCxnSpPr>
        <p:spPr>
          <a:xfrm flipV="1">
            <a:off x="6172200" y="4195901"/>
            <a:ext cx="630057" cy="185600"/>
          </a:xfrm>
          <a:prstGeom prst="line">
            <a:avLst/>
          </a:prstGeom>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6802257" y="3872735"/>
            <a:ext cx="1685077"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a:t>The inner loop</a:t>
            </a:r>
          </a:p>
          <a:p>
            <a:pPr algn="ctr"/>
            <a:r>
              <a:rPr lang="en-US" dirty="0"/>
              <a:t>runs n times</a:t>
            </a:r>
          </a:p>
        </p:txBody>
      </p:sp>
      <mc:AlternateContent xmlns:mc="http://schemas.openxmlformats.org/markup-compatibility/2006" xmlns:a14="http://schemas.microsoft.com/office/drawing/2010/main">
        <mc:Choice Requires="a14">
          <p:sp>
            <p:nvSpPr>
              <p:cNvPr id="15" name="TextBox 14"/>
              <p:cNvSpPr txBox="1"/>
              <p:nvPr/>
            </p:nvSpPr>
            <p:spPr>
              <a:xfrm>
                <a:off x="6373556" y="4965953"/>
                <a:ext cx="2537670"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Ignoring constants,</a:t>
                </a:r>
              </a:p>
              <a:p>
                <a:pPr algn="ctr"/>
                <a:r>
                  <a:rPr lang="en-US" dirty="0"/>
                  <a:t>the innermost loop</a:t>
                </a:r>
              </a:p>
              <a:p>
                <a:pPr algn="ctr"/>
                <a:r>
                  <a:rPr lang="en-US" dirty="0"/>
                  <a:t>will run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times. So we conclude that this function is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a:t>
                </a:r>
              </a:p>
            </p:txBody>
          </p:sp>
        </mc:Choice>
        <mc:Fallback xmlns="">
          <p:sp>
            <p:nvSpPr>
              <p:cNvPr id="15" name="TextBox 14"/>
              <p:cNvSpPr txBox="1">
                <a:spLocks noRot="1" noChangeAspect="1" noMove="1" noResize="1" noEditPoints="1" noAdjustHandles="1" noChangeArrowheads="1" noChangeShapeType="1" noTextEdit="1"/>
              </p:cNvSpPr>
              <p:nvPr/>
            </p:nvSpPr>
            <p:spPr>
              <a:xfrm>
                <a:off x="6373556" y="4965953"/>
                <a:ext cx="2537670" cy="1477328"/>
              </a:xfrm>
              <a:prstGeom prst="rect">
                <a:avLst/>
              </a:prstGeom>
              <a:blipFill>
                <a:blip r:embed="rId3"/>
                <a:stretch>
                  <a:fillRect l="-950" t="-1619" r="-2613" b="-4453"/>
                </a:stretch>
              </a:blipFill>
            </p:spPr>
            <p:txBody>
              <a:bodyPr/>
              <a:lstStyle/>
              <a:p>
                <a:r>
                  <a:rPr lang="en-US">
                    <a:noFill/>
                  </a:rPr>
                  <a:t> </a:t>
                </a:r>
              </a:p>
            </p:txBody>
          </p:sp>
        </mc:Fallback>
      </mc:AlternateContent>
    </p:spTree>
    <p:extLst>
      <p:ext uri="{BB962C8B-B14F-4D97-AF65-F5344CB8AC3E}">
        <p14:creationId xmlns:p14="http://schemas.microsoft.com/office/powerpoint/2010/main" val="410490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4" grpId="0" animBg="1"/>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loops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Is the following function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107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514600"/>
            <a:ext cx="4167546" cy="3456202"/>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5" name="TextBox 4"/>
              <p:cNvSpPr txBox="1"/>
              <p:nvPr/>
            </p:nvSpPr>
            <p:spPr>
              <a:xfrm>
                <a:off x="6019800" y="3048000"/>
                <a:ext cx="2517036" cy="203132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a:t>You must be careful</a:t>
                </a:r>
              </a:p>
              <a:p>
                <a:pPr algn="ctr"/>
                <a:r>
                  <a:rPr lang="en-US" dirty="0"/>
                  <a:t>with this type of </a:t>
                </a:r>
              </a:p>
              <a:p>
                <a:pPr algn="ctr"/>
                <a:r>
                  <a:rPr lang="en-US" dirty="0"/>
                  <a:t>short-hand analysis.</a:t>
                </a:r>
              </a:p>
              <a:p>
                <a:pPr algn="ctr"/>
                <a:r>
                  <a:rPr lang="en-US" dirty="0"/>
                  <a:t>The inner loop runs </a:t>
                </a:r>
              </a:p>
              <a:p>
                <a:pPr algn="ctr"/>
                <a:r>
                  <a:rPr lang="en-US" dirty="0"/>
                  <a:t>a constant number of</a:t>
                </a:r>
              </a:p>
              <a:p>
                <a:pPr algn="ctr"/>
                <a:r>
                  <a:rPr lang="en-US" dirty="0"/>
                  <a:t>times. So this function</a:t>
                </a:r>
              </a:p>
              <a:p>
                <a:pPr algn="ctr"/>
                <a:r>
                  <a:rPr lang="en-US" dirty="0"/>
                  <a:t>is actually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6019800" y="3048000"/>
                <a:ext cx="2517036" cy="2031325"/>
              </a:xfrm>
              <a:prstGeom prst="rect">
                <a:avLst/>
              </a:prstGeom>
              <a:blipFill>
                <a:blip r:embed="rId4"/>
                <a:stretch>
                  <a:fillRect t="-888" b="-2959"/>
                </a:stretch>
              </a:blipFill>
            </p:spPr>
            <p:txBody>
              <a:bodyPr/>
              <a:lstStyle/>
              <a:p>
                <a:r>
                  <a:rPr lang="en-US">
                    <a:noFill/>
                  </a:rPr>
                  <a:t> </a:t>
                </a:r>
              </a:p>
            </p:txBody>
          </p:sp>
        </mc:Fallback>
      </mc:AlternateContent>
    </p:spTree>
    <p:extLst>
      <p:ext uri="{BB962C8B-B14F-4D97-AF65-F5344CB8AC3E}">
        <p14:creationId xmlns:p14="http://schemas.microsoft.com/office/powerpoint/2010/main" val="89127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thoughts</a:t>
            </a:r>
          </a:p>
        </p:txBody>
      </p:sp>
      <p:sp>
        <p:nvSpPr>
          <p:cNvPr id="3" name="Content Placeholder 2"/>
          <p:cNvSpPr>
            <a:spLocks noGrp="1"/>
          </p:cNvSpPr>
          <p:nvPr>
            <p:ph idx="1"/>
          </p:nvPr>
        </p:nvSpPr>
        <p:spPr/>
        <p:txBody>
          <a:bodyPr>
            <a:normAutofit/>
          </a:bodyPr>
          <a:lstStyle/>
          <a:p>
            <a:r>
              <a:rPr lang="en-US" dirty="0"/>
              <a:t>Sometimes you can make observations concerning an algorithm that allow you generalize about the work done</a:t>
            </a:r>
          </a:p>
          <a:p>
            <a:pPr lvl="1"/>
            <a:r>
              <a:rPr lang="en-US" dirty="0"/>
              <a:t>What does the structure of my data look like?</a:t>
            </a:r>
          </a:p>
          <a:p>
            <a:pPr lvl="1"/>
            <a:r>
              <a:rPr lang="en-US" dirty="0"/>
              <a:t>How is the data organized?</a:t>
            </a:r>
          </a:p>
          <a:p>
            <a:pPr lvl="1"/>
            <a:r>
              <a:rPr lang="en-US" dirty="0"/>
              <a:t>How does this reduce the work my algorithm completes?</a:t>
            </a:r>
          </a:p>
          <a:p>
            <a:r>
              <a:rPr lang="en-US" dirty="0"/>
              <a:t>This will be the case when discussing</a:t>
            </a:r>
          </a:p>
          <a:p>
            <a:pPr lvl="1"/>
            <a:r>
              <a:rPr lang="en-US" dirty="0"/>
              <a:t>Binary search trees</a:t>
            </a:r>
          </a:p>
          <a:p>
            <a:pPr lvl="1"/>
            <a:r>
              <a:rPr lang="en-US" dirty="0"/>
              <a:t>Heaps</a:t>
            </a:r>
          </a:p>
          <a:p>
            <a:pPr lvl="1"/>
            <a:r>
              <a:rPr lang="en-US" dirty="0"/>
              <a:t>Binary search</a:t>
            </a:r>
          </a:p>
          <a:p>
            <a:pPr lvl="1"/>
            <a:r>
              <a:rPr lang="en-US" dirty="0"/>
              <a:t>…</a:t>
            </a:r>
          </a:p>
          <a:p>
            <a:r>
              <a:rPr lang="en-US" dirty="0"/>
              <a:t>A rigorous analysis requires mathematics to support any big-oh claims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6600" y="3657600"/>
            <a:ext cx="1886373" cy="1634264"/>
          </a:xfrm>
          <a:prstGeom prst="rect">
            <a:avLst/>
          </a:prstGeom>
        </p:spPr>
      </p:pic>
    </p:spTree>
    <p:extLst>
      <p:ext uri="{BB962C8B-B14F-4D97-AF65-F5344CB8AC3E}">
        <p14:creationId xmlns:p14="http://schemas.microsoft.com/office/powerpoint/2010/main" val="6799361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Structures &amp; Algorithm Analysis</a:t>
            </a:r>
          </a:p>
        </p:txBody>
      </p:sp>
      <p:sp>
        <p:nvSpPr>
          <p:cNvPr id="3" name="Subtitle 2"/>
          <p:cNvSpPr>
            <a:spLocks noGrp="1"/>
          </p:cNvSpPr>
          <p:nvPr>
            <p:ph type="subTitle" idx="1"/>
          </p:nvPr>
        </p:nvSpPr>
        <p:spPr/>
        <p:txBody>
          <a:bodyPr/>
          <a:lstStyle/>
          <a:p>
            <a:r>
              <a:rPr lang="en-US" dirty="0"/>
              <a:t>Big-OH, Runtime Analysis</a:t>
            </a:r>
          </a:p>
        </p:txBody>
      </p:sp>
    </p:spTree>
    <p:extLst>
      <p:ext uri="{BB962C8B-B14F-4D97-AF65-F5344CB8AC3E}">
        <p14:creationId xmlns:p14="http://schemas.microsoft.com/office/powerpoint/2010/main" val="5542646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mathematical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495800" cy="4525963"/>
              </a:xfrm>
            </p:spPr>
            <p:txBody>
              <a:bodyPr>
                <a:normAutofit/>
              </a:bodyPr>
              <a:lstStyle/>
              <a:p>
                <a:r>
                  <a:rPr lang="en-US" dirty="0"/>
                  <a:t>We will use functions to model the work done in an algorithm given a certain input</a:t>
                </a:r>
              </a:p>
              <a:p>
                <a:r>
                  <a:rPr lang="en-US" dirty="0"/>
                  <a:t>We will call this a </a:t>
                </a:r>
                <a:r>
                  <a:rPr lang="en-US" b="1" dirty="0">
                    <a:solidFill>
                      <a:schemeClr val="tx2"/>
                    </a:solidFill>
                  </a:rPr>
                  <a:t>runtime function</a:t>
                </a:r>
              </a:p>
              <a:p>
                <a:r>
                  <a:rPr lang="en-US" dirty="0"/>
                  <a:t>Common functions</a:t>
                </a:r>
              </a:p>
              <a:p>
                <a:pPr lvl="1"/>
                <a14:m>
                  <m:oMath xmlns:m="http://schemas.openxmlformats.org/officeDocument/2006/math">
                    <m:r>
                      <a:rPr lang="en-US" b="0" i="1" smtClean="0">
                        <a:latin typeface="Cambria Math"/>
                        <a:cs typeface="Courier New" panose="02070309020205020404" pitchFamily="49" charset="0"/>
                      </a:rPr>
                      <m:t>𝑓</m:t>
                    </m:r>
                    <m:d>
                      <m:dPr>
                        <m:ctrlPr>
                          <a:rPr lang="en-US" b="0" i="1" smtClean="0">
                            <a:latin typeface="Cambria Math" charset="0"/>
                            <a:cs typeface="Courier New" panose="02070309020205020404" pitchFamily="49" charset="0"/>
                          </a:rPr>
                        </m:ctrlPr>
                      </m:dPr>
                      <m:e>
                        <m:r>
                          <a:rPr lang="en-US" b="0" i="1" smtClean="0">
                            <a:latin typeface="Cambria Math"/>
                            <a:cs typeface="Courier New" panose="02070309020205020404" pitchFamily="49" charset="0"/>
                          </a:rPr>
                          <m:t>𝑛</m:t>
                        </m:r>
                      </m:e>
                    </m:d>
                    <m:r>
                      <a:rPr lang="en-US" b="0" i="1" smtClean="0">
                        <a:latin typeface="Cambria Math"/>
                        <a:cs typeface="Courier New" panose="02070309020205020404" pitchFamily="49" charset="0"/>
                      </a:rPr>
                      <m:t>= </m:t>
                    </m:r>
                    <m:r>
                      <a:rPr lang="en-US" b="0" i="1" smtClean="0">
                        <a:latin typeface="Cambria Math"/>
                        <a:cs typeface="Courier New" panose="02070309020205020404" pitchFamily="49" charset="0"/>
                      </a:rPr>
                      <m:t>𝑎𝑛</m:t>
                    </m:r>
                    <m:r>
                      <a:rPr lang="en-US" b="0" i="1" smtClean="0">
                        <a:latin typeface="Cambria Math"/>
                        <a:cs typeface="Courier New" panose="02070309020205020404" pitchFamily="49" charset="0"/>
                      </a:rPr>
                      <m:t>+</m:t>
                    </m:r>
                    <m:r>
                      <a:rPr lang="en-US" b="0" i="1" smtClean="0">
                        <a:latin typeface="Cambria Math"/>
                        <a:cs typeface="Courier New" panose="02070309020205020404" pitchFamily="49" charset="0"/>
                      </a:rPr>
                      <m:t>𝑏</m:t>
                    </m:r>
                  </m:oMath>
                </a14:m>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linear</a:t>
                </a:r>
              </a:p>
              <a:p>
                <a:pPr lvl="1"/>
                <a14:m>
                  <m:oMath xmlns:m="http://schemas.openxmlformats.org/officeDocument/2006/math">
                    <m:r>
                      <a:rPr lang="en-US" b="0" i="1" smtClean="0">
                        <a:latin typeface="Cambria Math"/>
                        <a:cs typeface="Courier New" panose="02070309020205020404" pitchFamily="49" charset="0"/>
                      </a:rPr>
                      <m:t>𝑓</m:t>
                    </m:r>
                    <m:d>
                      <m:dPr>
                        <m:ctrlPr>
                          <a:rPr lang="en-US" b="0" i="1" smtClean="0">
                            <a:latin typeface="Cambria Math" charset="0"/>
                            <a:cs typeface="Courier New" panose="02070309020205020404" pitchFamily="49" charset="0"/>
                          </a:rPr>
                        </m:ctrlPr>
                      </m:dPr>
                      <m:e>
                        <m:r>
                          <a:rPr lang="en-US" b="0" i="1" smtClean="0">
                            <a:latin typeface="Cambria Math"/>
                            <a:cs typeface="Courier New" panose="02070309020205020404" pitchFamily="49" charset="0"/>
                          </a:rPr>
                          <m:t>𝑛</m:t>
                        </m:r>
                      </m:e>
                    </m:d>
                    <m:r>
                      <a:rPr lang="en-US" b="0" i="1" smtClean="0">
                        <a:latin typeface="Cambria Math"/>
                        <a:cs typeface="Courier New" panose="02070309020205020404" pitchFamily="49" charset="0"/>
                      </a:rPr>
                      <m:t>=</m:t>
                    </m:r>
                    <m:r>
                      <a:rPr lang="en-US" b="0" i="1" smtClean="0">
                        <a:latin typeface="Cambria Math"/>
                        <a:cs typeface="Courier New" panose="02070309020205020404" pitchFamily="49" charset="0"/>
                      </a:rPr>
                      <m:t>𝑎</m:t>
                    </m:r>
                    <m:sSup>
                      <m:sSupPr>
                        <m:ctrlPr>
                          <a:rPr lang="en-US" b="0" i="1" smtClean="0">
                            <a:latin typeface="Cambria Math" charset="0"/>
                            <a:cs typeface="Courier New" panose="02070309020205020404" pitchFamily="49" charset="0"/>
                          </a:rPr>
                        </m:ctrlPr>
                      </m:sSupPr>
                      <m:e>
                        <m:r>
                          <a:rPr lang="en-US" b="0" i="1" smtClean="0">
                            <a:latin typeface="Cambria Math"/>
                            <a:cs typeface="Courier New" panose="02070309020205020404" pitchFamily="49" charset="0"/>
                          </a:rPr>
                          <m:t>𝑛</m:t>
                        </m:r>
                      </m:e>
                      <m:sup>
                        <m:r>
                          <a:rPr lang="en-US" b="0" i="1" smtClean="0">
                            <a:latin typeface="Cambria Math"/>
                            <a:cs typeface="Courier New" panose="02070309020205020404" pitchFamily="49" charset="0"/>
                          </a:rPr>
                          <m:t>2</m:t>
                        </m:r>
                      </m:sup>
                    </m:sSup>
                    <m:r>
                      <a:rPr lang="en-US" b="0" i="1" smtClean="0">
                        <a:latin typeface="Cambria Math"/>
                        <a:cs typeface="Courier New" panose="02070309020205020404" pitchFamily="49" charset="0"/>
                      </a:rPr>
                      <m:t>+</m:t>
                    </m:r>
                    <m:r>
                      <a:rPr lang="en-US" b="0" i="1" smtClean="0">
                        <a:latin typeface="Cambria Math"/>
                        <a:cs typeface="Courier New" panose="02070309020205020404" pitchFamily="49" charset="0"/>
                      </a:rPr>
                      <m:t>𝑏𝑛</m:t>
                    </m:r>
                    <m:r>
                      <a:rPr lang="en-US" b="0" i="1" smtClean="0">
                        <a:latin typeface="Cambria Math"/>
                        <a:cs typeface="Courier New" panose="02070309020205020404" pitchFamily="49" charset="0"/>
                      </a:rPr>
                      <m:t>+</m:t>
                    </m:r>
                    <m:r>
                      <a:rPr lang="en-US" b="0" i="1" smtClean="0">
                        <a:latin typeface="Cambria Math"/>
                        <a:cs typeface="Courier New" panose="02070309020205020404" pitchFamily="49" charset="0"/>
                      </a:rPr>
                      <m:t>𝑐</m:t>
                    </m:r>
                  </m:oMath>
                </a14:m>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quadratic</a:t>
                </a:r>
              </a:p>
              <a:p>
                <a:pPr lvl="1"/>
                <a14:m>
                  <m:oMath xmlns:m="http://schemas.openxmlformats.org/officeDocument/2006/math">
                    <m:r>
                      <a:rPr lang="en-US" b="0" i="1" smtClean="0">
                        <a:latin typeface="Cambria Math"/>
                        <a:cs typeface="Courier New" panose="02070309020205020404" pitchFamily="49" charset="0"/>
                      </a:rPr>
                      <m:t>𝑓</m:t>
                    </m:r>
                    <m:d>
                      <m:dPr>
                        <m:ctrlPr>
                          <a:rPr lang="en-US" b="0" i="1" smtClean="0">
                            <a:latin typeface="Cambria Math" charset="0"/>
                            <a:cs typeface="Courier New" panose="02070309020205020404" pitchFamily="49" charset="0"/>
                          </a:rPr>
                        </m:ctrlPr>
                      </m:dPr>
                      <m:e>
                        <m:r>
                          <a:rPr lang="en-US" b="0" i="1" smtClean="0">
                            <a:latin typeface="Cambria Math"/>
                            <a:cs typeface="Courier New" panose="02070309020205020404" pitchFamily="49" charset="0"/>
                          </a:rPr>
                          <m:t>𝑛</m:t>
                        </m:r>
                      </m:e>
                    </m:d>
                    <m:r>
                      <a:rPr lang="en-US" b="0" i="1" smtClean="0">
                        <a:latin typeface="Cambria Math"/>
                        <a:cs typeface="Courier New" panose="02070309020205020404" pitchFamily="49" charset="0"/>
                      </a:rPr>
                      <m:t>= </m:t>
                    </m:r>
                    <m:r>
                      <a:rPr lang="en-US" b="0" i="1" smtClean="0">
                        <a:latin typeface="Cambria Math"/>
                        <a:cs typeface="Courier New" panose="02070309020205020404" pitchFamily="49" charset="0"/>
                      </a:rPr>
                      <m:t>𝑎𝑙𝑜𝑔</m:t>
                    </m:r>
                    <m:r>
                      <a:rPr lang="en-US" b="0" i="1" smtClean="0">
                        <a:latin typeface="Cambria Math"/>
                        <a:cs typeface="Courier New" panose="02070309020205020404" pitchFamily="49" charset="0"/>
                      </a:rPr>
                      <m:t>(</m:t>
                    </m:r>
                    <m:r>
                      <a:rPr lang="en-US" b="0" i="1" smtClean="0">
                        <a:latin typeface="Cambria Math"/>
                        <a:cs typeface="Courier New" panose="02070309020205020404" pitchFamily="49" charset="0"/>
                      </a:rPr>
                      <m:t>𝑛</m:t>
                    </m:r>
                    <m:r>
                      <a:rPr lang="en-US" b="0" i="1" smtClean="0">
                        <a:latin typeface="Cambria Math"/>
                        <a:cs typeface="Courier New" panose="02070309020205020404" pitchFamily="49" charset="0"/>
                      </a:rPr>
                      <m:t>)</m:t>
                    </m:r>
                  </m:oMath>
                </a14:m>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logarithmic</a:t>
                </a:r>
              </a:p>
              <a:p>
                <a:pPr lvl="1"/>
                <a14:m>
                  <m:oMath xmlns:m="http://schemas.openxmlformats.org/officeDocument/2006/math">
                    <m:sSup>
                      <m:sSupPr>
                        <m:ctrlPr>
                          <a:rPr lang="en-US" i="1" smtClean="0">
                            <a:latin typeface="Cambria Math" charset="0"/>
                            <a:cs typeface="Courier New" panose="02070309020205020404" pitchFamily="49" charset="0"/>
                          </a:rPr>
                        </m:ctrlPr>
                      </m:sSupPr>
                      <m:e>
                        <m:r>
                          <a:rPr lang="en-US" b="0" i="1" smtClean="0">
                            <a:latin typeface="Cambria Math"/>
                            <a:cs typeface="Courier New" panose="02070309020205020404" pitchFamily="49" charset="0"/>
                          </a:rPr>
                          <m:t>𝑓</m:t>
                        </m:r>
                        <m:d>
                          <m:dPr>
                            <m:ctrlPr>
                              <a:rPr lang="en-US" b="0" i="1" smtClean="0">
                                <a:latin typeface="Cambria Math" charset="0"/>
                                <a:cs typeface="Courier New" panose="02070309020205020404" pitchFamily="49" charset="0"/>
                              </a:rPr>
                            </m:ctrlPr>
                          </m:dPr>
                          <m:e>
                            <m:r>
                              <a:rPr lang="en-US" b="0" i="1" smtClean="0">
                                <a:latin typeface="Cambria Math"/>
                                <a:cs typeface="Courier New" panose="02070309020205020404" pitchFamily="49" charset="0"/>
                              </a:rPr>
                              <m:t>𝑛</m:t>
                            </m:r>
                          </m:e>
                        </m:d>
                        <m:r>
                          <a:rPr lang="en-US" b="0" i="1" smtClean="0">
                            <a:latin typeface="Cambria Math"/>
                            <a:cs typeface="Courier New" panose="02070309020205020404" pitchFamily="49" charset="0"/>
                          </a:rPr>
                          <m:t>= </m:t>
                        </m:r>
                        <m:r>
                          <a:rPr lang="en-US" b="0" i="1" smtClean="0">
                            <a:latin typeface="Cambria Math"/>
                            <a:cs typeface="Courier New" panose="02070309020205020404" pitchFamily="49" charset="0"/>
                          </a:rPr>
                          <m:t>𝑎𝑏</m:t>
                        </m:r>
                      </m:e>
                      <m:sup>
                        <m:r>
                          <a:rPr lang="en-US" b="0" i="1" smtClean="0">
                            <a:latin typeface="Cambria Math"/>
                            <a:cs typeface="Courier New" panose="02070309020205020404" pitchFamily="49" charset="0"/>
                          </a:rPr>
                          <m:t>𝑛</m:t>
                        </m:r>
                      </m:sup>
                    </m:sSup>
                  </m:oMath>
                </a14:m>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exponential</a:t>
                </a:r>
              </a:p>
              <a:p>
                <a:pPr lvl="1"/>
                <a14:m>
                  <m:oMath xmlns:m="http://schemas.openxmlformats.org/officeDocument/2006/math">
                    <m:r>
                      <a:rPr lang="en-US" b="0" i="1" smtClean="0">
                        <a:latin typeface="Cambria Math"/>
                        <a:cs typeface="Courier New" panose="02070309020205020404" pitchFamily="49" charset="0"/>
                      </a:rPr>
                      <m:t>𝑓</m:t>
                    </m:r>
                    <m:d>
                      <m:dPr>
                        <m:ctrlPr>
                          <a:rPr lang="en-US" b="0" i="1" smtClean="0">
                            <a:latin typeface="Cambria Math" charset="0"/>
                            <a:cs typeface="Courier New" panose="02070309020205020404" pitchFamily="49" charset="0"/>
                          </a:rPr>
                        </m:ctrlPr>
                      </m:dPr>
                      <m:e>
                        <m:r>
                          <a:rPr lang="en-US" b="0" i="1" smtClean="0">
                            <a:latin typeface="Cambria Math"/>
                            <a:cs typeface="Courier New" panose="02070309020205020404" pitchFamily="49" charset="0"/>
                          </a:rPr>
                          <m:t>𝑛</m:t>
                        </m:r>
                      </m:e>
                    </m:d>
                    <m:r>
                      <a:rPr lang="en-US" b="0" i="1" smtClean="0">
                        <a:latin typeface="Cambria Math"/>
                        <a:cs typeface="Courier New" panose="02070309020205020404" pitchFamily="49" charset="0"/>
                      </a:rPr>
                      <m:t>=</m:t>
                    </m:r>
                    <m:r>
                      <a:rPr lang="en-US" b="0" i="1" smtClean="0">
                        <a:latin typeface="Cambria Math"/>
                        <a:cs typeface="Courier New" panose="02070309020205020404" pitchFamily="49" charset="0"/>
                      </a:rPr>
                      <m:t>𝑛𝑙𝑜𝑔𝑛</m:t>
                    </m:r>
                  </m:oMath>
                </a14:m>
                <a:r>
                  <a:rPr lang="en-US" dirty="0">
                    <a:cs typeface="Courier New" panose="02070309020205020404" pitchFamily="49" charset="0"/>
                  </a:rPr>
                  <a:t>, linearithmic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495800" cy="4525963"/>
              </a:xfrm>
              <a:blipFill rotWithShape="1">
                <a:blip r:embed="rId2"/>
                <a:stretch>
                  <a:fillRect l="-1762" t="-1078"/>
                </a:stretch>
              </a:blipFill>
            </p:spPr>
            <p:txBody>
              <a:bodyPr/>
              <a:lstStyle/>
              <a:p>
                <a:r>
                  <a:rPr lang="en-US">
                    <a:noFill/>
                  </a:rPr>
                  <a:t> </a:t>
                </a:r>
              </a:p>
            </p:txBody>
          </p:sp>
        </mc:Fallback>
      </mc:AlternateContent>
      <p:sp>
        <p:nvSpPr>
          <p:cNvPr id="4" name="TextBox 3"/>
          <p:cNvSpPr txBox="1"/>
          <p:nvPr/>
        </p:nvSpPr>
        <p:spPr>
          <a:xfrm>
            <a:off x="1066800" y="6019800"/>
            <a:ext cx="2337499" cy="307777"/>
          </a:xfrm>
          <a:prstGeom prst="rect">
            <a:avLst/>
          </a:prstGeom>
          <a:ln w="12700"/>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a:t>Note: a, b &amp; c are constants</a:t>
            </a:r>
          </a:p>
        </p:txBody>
      </p:sp>
      <p:cxnSp>
        <p:nvCxnSpPr>
          <p:cNvPr id="6" name="Straight Connector 5"/>
          <p:cNvCxnSpPr/>
          <p:nvPr/>
        </p:nvCxnSpPr>
        <p:spPr>
          <a:xfrm>
            <a:off x="5791200" y="1905000"/>
            <a:ext cx="0" cy="2286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638800" y="4038600"/>
            <a:ext cx="2590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791200" y="1981200"/>
            <a:ext cx="2438400" cy="19812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739722" y="1651197"/>
            <a:ext cx="979755" cy="276999"/>
          </a:xfrm>
          <a:prstGeom prst="rect">
            <a:avLst/>
          </a:prstGeom>
          <a:noFill/>
        </p:spPr>
        <p:txBody>
          <a:bodyPr wrap="none" rtlCol="0">
            <a:spAutoFit/>
          </a:bodyPr>
          <a:lstStyle/>
          <a:p>
            <a:r>
              <a:rPr lang="en-US" sz="1200" dirty="0">
                <a:solidFill>
                  <a:schemeClr val="tx2"/>
                </a:solidFill>
              </a:rPr>
              <a:t>f(n) = 2n + 1</a:t>
            </a:r>
          </a:p>
        </p:txBody>
      </p:sp>
      <p:sp>
        <p:nvSpPr>
          <p:cNvPr id="14" name="TextBox 13"/>
          <p:cNvSpPr txBox="1"/>
          <p:nvPr/>
        </p:nvSpPr>
        <p:spPr>
          <a:xfrm>
            <a:off x="6393426" y="4097923"/>
            <a:ext cx="1075936" cy="338554"/>
          </a:xfrm>
          <a:prstGeom prst="rect">
            <a:avLst/>
          </a:prstGeom>
          <a:noFill/>
        </p:spPr>
        <p:txBody>
          <a:bodyPr wrap="none" rtlCol="0">
            <a:spAutoFit/>
          </a:bodyPr>
          <a:lstStyle/>
          <a:p>
            <a:r>
              <a:rPr lang="en-US" sz="1600" dirty="0">
                <a:solidFill>
                  <a:schemeClr val="tx2"/>
                </a:solidFill>
              </a:rPr>
              <a:t>input size</a:t>
            </a:r>
          </a:p>
        </p:txBody>
      </p:sp>
      <p:sp>
        <p:nvSpPr>
          <p:cNvPr id="15" name="TextBox 14"/>
          <p:cNvSpPr txBox="1"/>
          <p:nvPr/>
        </p:nvSpPr>
        <p:spPr>
          <a:xfrm>
            <a:off x="5335732" y="2624554"/>
            <a:ext cx="430887" cy="568104"/>
          </a:xfrm>
          <a:prstGeom prst="rect">
            <a:avLst/>
          </a:prstGeom>
          <a:noFill/>
        </p:spPr>
        <p:txBody>
          <a:bodyPr vert="vert270" wrap="none" rtlCol="0">
            <a:spAutoFit/>
          </a:bodyPr>
          <a:lstStyle/>
          <a:p>
            <a:r>
              <a:rPr lang="en-US" sz="1600" dirty="0">
                <a:solidFill>
                  <a:schemeClr val="tx2"/>
                </a:solidFill>
              </a:rPr>
              <a:t>work</a:t>
            </a:r>
          </a:p>
        </p:txBody>
      </p:sp>
    </p:spTree>
    <p:extLst>
      <p:ext uri="{BB962C8B-B14F-4D97-AF65-F5344CB8AC3E}">
        <p14:creationId xmlns:p14="http://schemas.microsoft.com/office/powerpoint/2010/main" val="20115980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of interest</a:t>
            </a:r>
          </a:p>
        </p:txBody>
      </p:sp>
      <p:grpSp>
        <p:nvGrpSpPr>
          <p:cNvPr id="40" name="Group 39"/>
          <p:cNvGrpSpPr/>
          <p:nvPr/>
        </p:nvGrpSpPr>
        <p:grpSpPr>
          <a:xfrm>
            <a:off x="984197" y="2075970"/>
            <a:ext cx="2057400" cy="1817914"/>
            <a:chOff x="984197" y="2075970"/>
            <a:chExt cx="2057400" cy="1817914"/>
          </a:xfrm>
        </p:grpSpPr>
        <p:cxnSp>
          <p:nvCxnSpPr>
            <p:cNvPr id="4" name="Straight Connector 3"/>
            <p:cNvCxnSpPr/>
            <p:nvPr/>
          </p:nvCxnSpPr>
          <p:spPr>
            <a:xfrm>
              <a:off x="1136597" y="20759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984197" y="3741484"/>
              <a:ext cx="1981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122510" y="2685570"/>
              <a:ext cx="1919087"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600200" y="2286000"/>
              <a:ext cx="641522" cy="307777"/>
            </a:xfrm>
            <a:prstGeom prst="rect">
              <a:avLst/>
            </a:prstGeom>
            <a:noFill/>
          </p:spPr>
          <p:txBody>
            <a:bodyPr wrap="none" rtlCol="0">
              <a:spAutoFit/>
            </a:bodyPr>
            <a:lstStyle/>
            <a:p>
              <a:r>
                <a:rPr lang="en-US" sz="1400" dirty="0">
                  <a:solidFill>
                    <a:schemeClr val="tx2"/>
                  </a:solidFill>
                </a:rPr>
                <a:t>linear</a:t>
              </a:r>
            </a:p>
          </p:txBody>
        </p:sp>
      </p:grpSp>
      <p:grpSp>
        <p:nvGrpSpPr>
          <p:cNvPr id="41" name="Group 40"/>
          <p:cNvGrpSpPr/>
          <p:nvPr/>
        </p:nvGrpSpPr>
        <p:grpSpPr>
          <a:xfrm>
            <a:off x="2057400" y="170970"/>
            <a:ext cx="3505200" cy="3730598"/>
            <a:chOff x="2057400" y="170970"/>
            <a:chExt cx="3505200" cy="3730598"/>
          </a:xfrm>
        </p:grpSpPr>
        <p:cxnSp>
          <p:nvCxnSpPr>
            <p:cNvPr id="10" name="Straight Connector 9"/>
            <p:cNvCxnSpPr/>
            <p:nvPr/>
          </p:nvCxnSpPr>
          <p:spPr>
            <a:xfrm>
              <a:off x="3733800" y="2083654"/>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81400" y="3749168"/>
              <a:ext cx="1981200"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Arc 12"/>
            <p:cNvSpPr/>
            <p:nvPr/>
          </p:nvSpPr>
          <p:spPr>
            <a:xfrm flipV="1">
              <a:off x="2057400" y="170970"/>
              <a:ext cx="3200080" cy="3570514"/>
            </a:xfrm>
            <a:prstGeom prst="arc">
              <a:avLst>
                <a:gd name="adj1" fmla="val 16200000"/>
                <a:gd name="adj2" fmla="val 214252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3962400" y="2277546"/>
              <a:ext cx="946093" cy="307777"/>
            </a:xfrm>
            <a:prstGeom prst="rect">
              <a:avLst/>
            </a:prstGeom>
            <a:noFill/>
          </p:spPr>
          <p:txBody>
            <a:bodyPr wrap="none" rtlCol="0">
              <a:spAutoFit/>
            </a:bodyPr>
            <a:lstStyle/>
            <a:p>
              <a:r>
                <a:rPr lang="en-US" sz="1400" dirty="0">
                  <a:solidFill>
                    <a:schemeClr val="tx2"/>
                  </a:solidFill>
                </a:rPr>
                <a:t>quadratic</a:t>
              </a:r>
            </a:p>
          </p:txBody>
        </p:sp>
      </p:grpSp>
      <p:grpSp>
        <p:nvGrpSpPr>
          <p:cNvPr id="42" name="Group 41"/>
          <p:cNvGrpSpPr/>
          <p:nvPr/>
        </p:nvGrpSpPr>
        <p:grpSpPr>
          <a:xfrm>
            <a:off x="5772150" y="331054"/>
            <a:ext cx="2305050" cy="3562830"/>
            <a:chOff x="5772150" y="331054"/>
            <a:chExt cx="2305050" cy="3562830"/>
          </a:xfrm>
        </p:grpSpPr>
        <p:cxnSp>
          <p:nvCxnSpPr>
            <p:cNvPr id="14" name="Straight Connector 13"/>
            <p:cNvCxnSpPr/>
            <p:nvPr/>
          </p:nvCxnSpPr>
          <p:spPr>
            <a:xfrm>
              <a:off x="6248400" y="20759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96000" y="3741484"/>
              <a:ext cx="1981200"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Arc 15"/>
            <p:cNvSpPr/>
            <p:nvPr/>
          </p:nvSpPr>
          <p:spPr>
            <a:xfrm flipV="1">
              <a:off x="5772150" y="331054"/>
              <a:ext cx="952500" cy="3278200"/>
            </a:xfrm>
            <a:prstGeom prst="arc">
              <a:avLst>
                <a:gd name="adj1" fmla="val 16200000"/>
                <a:gd name="adj2" fmla="val 214252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6918879" y="2277545"/>
              <a:ext cx="1119217" cy="307777"/>
            </a:xfrm>
            <a:prstGeom prst="rect">
              <a:avLst/>
            </a:prstGeom>
            <a:noFill/>
          </p:spPr>
          <p:txBody>
            <a:bodyPr wrap="none" rtlCol="0">
              <a:spAutoFit/>
            </a:bodyPr>
            <a:lstStyle/>
            <a:p>
              <a:r>
                <a:rPr lang="en-US" sz="1400" dirty="0">
                  <a:solidFill>
                    <a:schemeClr val="tx2"/>
                  </a:solidFill>
                </a:rPr>
                <a:t>exponential</a:t>
              </a:r>
            </a:p>
          </p:txBody>
        </p:sp>
      </p:grpSp>
      <p:grpSp>
        <p:nvGrpSpPr>
          <p:cNvPr id="43" name="Group 42"/>
          <p:cNvGrpSpPr/>
          <p:nvPr/>
        </p:nvGrpSpPr>
        <p:grpSpPr>
          <a:xfrm>
            <a:off x="990600" y="4430486"/>
            <a:ext cx="1981200" cy="1817914"/>
            <a:chOff x="990600" y="4430486"/>
            <a:chExt cx="1981200" cy="1817914"/>
          </a:xfrm>
        </p:grpSpPr>
        <p:cxnSp>
          <p:nvCxnSpPr>
            <p:cNvPr id="17" name="Straight Connector 16"/>
            <p:cNvCxnSpPr/>
            <p:nvPr/>
          </p:nvCxnSpPr>
          <p:spPr>
            <a:xfrm>
              <a:off x="1143000" y="4430486"/>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90600" y="6096000"/>
              <a:ext cx="1981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43000" y="5562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24000" y="4586088"/>
              <a:ext cx="854721" cy="307777"/>
            </a:xfrm>
            <a:prstGeom prst="rect">
              <a:avLst/>
            </a:prstGeom>
            <a:noFill/>
          </p:spPr>
          <p:txBody>
            <a:bodyPr wrap="none" rtlCol="0">
              <a:spAutoFit/>
            </a:bodyPr>
            <a:lstStyle/>
            <a:p>
              <a:r>
                <a:rPr lang="en-US" sz="1400" dirty="0">
                  <a:solidFill>
                    <a:schemeClr val="tx2"/>
                  </a:solidFill>
                </a:rPr>
                <a:t>constant</a:t>
              </a:r>
            </a:p>
          </p:txBody>
        </p:sp>
      </p:grpSp>
      <p:grpSp>
        <p:nvGrpSpPr>
          <p:cNvPr id="44" name="Group 43"/>
          <p:cNvGrpSpPr/>
          <p:nvPr/>
        </p:nvGrpSpPr>
        <p:grpSpPr>
          <a:xfrm>
            <a:off x="3581400" y="4438170"/>
            <a:ext cx="3766457" cy="3181190"/>
            <a:chOff x="3581400" y="4438170"/>
            <a:chExt cx="3766457" cy="3181190"/>
          </a:xfrm>
        </p:grpSpPr>
        <p:cxnSp>
          <p:nvCxnSpPr>
            <p:cNvPr id="21" name="Straight Connector 20"/>
            <p:cNvCxnSpPr/>
            <p:nvPr/>
          </p:nvCxnSpPr>
          <p:spPr>
            <a:xfrm>
              <a:off x="3733800" y="4438170"/>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581400" y="6103684"/>
              <a:ext cx="1981200"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Arc 24"/>
            <p:cNvSpPr/>
            <p:nvPr/>
          </p:nvSpPr>
          <p:spPr>
            <a:xfrm rot="5400000" flipH="1" flipV="1">
              <a:off x="4343720" y="4615223"/>
              <a:ext cx="2437760" cy="3570514"/>
            </a:xfrm>
            <a:prstGeom prst="arc">
              <a:avLst>
                <a:gd name="adj1" fmla="val 16200000"/>
                <a:gd name="adj2" fmla="val 2142521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4218079" y="4597615"/>
              <a:ext cx="434734" cy="307777"/>
            </a:xfrm>
            <a:prstGeom prst="rect">
              <a:avLst/>
            </a:prstGeom>
            <a:noFill/>
          </p:spPr>
          <p:txBody>
            <a:bodyPr wrap="none" rtlCol="0">
              <a:spAutoFit/>
            </a:bodyPr>
            <a:lstStyle/>
            <a:p>
              <a:r>
                <a:rPr lang="en-US" sz="1400" dirty="0">
                  <a:solidFill>
                    <a:schemeClr val="tx2"/>
                  </a:solidFill>
                </a:rPr>
                <a:t>log</a:t>
              </a:r>
            </a:p>
          </p:txBody>
        </p:sp>
      </p:grpSp>
      <p:grpSp>
        <p:nvGrpSpPr>
          <p:cNvPr id="45" name="Group 44"/>
          <p:cNvGrpSpPr/>
          <p:nvPr/>
        </p:nvGrpSpPr>
        <p:grpSpPr>
          <a:xfrm>
            <a:off x="6096000" y="4408715"/>
            <a:ext cx="2134881" cy="1817914"/>
            <a:chOff x="6096000" y="4408715"/>
            <a:chExt cx="2134881" cy="1817914"/>
          </a:xfrm>
        </p:grpSpPr>
        <p:cxnSp>
          <p:nvCxnSpPr>
            <p:cNvPr id="23" name="Straight Connector 22"/>
            <p:cNvCxnSpPr/>
            <p:nvPr/>
          </p:nvCxnSpPr>
          <p:spPr>
            <a:xfrm>
              <a:off x="6248400" y="4408715"/>
              <a:ext cx="0" cy="1817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096000" y="6074229"/>
              <a:ext cx="1981200"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Freeform 32"/>
            <p:cNvSpPr/>
            <p:nvPr/>
          </p:nvSpPr>
          <p:spPr>
            <a:xfrm>
              <a:off x="6248400" y="4890888"/>
              <a:ext cx="1982481" cy="1183341"/>
            </a:xfrm>
            <a:custGeom>
              <a:avLst/>
              <a:gdLst>
                <a:gd name="connsiteX0" fmla="*/ 0 w 1982481"/>
                <a:gd name="connsiteY0" fmla="*/ 1183341 h 1183341"/>
                <a:gd name="connsiteX1" fmla="*/ 1206394 w 1982481"/>
                <a:gd name="connsiteY1" fmla="*/ 637775 h 1183341"/>
                <a:gd name="connsiteX2" fmla="*/ 1982481 w 1982481"/>
                <a:gd name="connsiteY2" fmla="*/ 0 h 1183341"/>
              </a:gdLst>
              <a:ahLst/>
              <a:cxnLst>
                <a:cxn ang="0">
                  <a:pos x="connsiteX0" y="connsiteY0"/>
                </a:cxn>
                <a:cxn ang="0">
                  <a:pos x="connsiteX1" y="connsiteY1"/>
                </a:cxn>
                <a:cxn ang="0">
                  <a:pos x="connsiteX2" y="connsiteY2"/>
                </a:cxn>
              </a:cxnLst>
              <a:rect l="l" t="t" r="r" b="b"/>
              <a:pathLst>
                <a:path w="1982481" h="1183341">
                  <a:moveTo>
                    <a:pt x="0" y="1183341"/>
                  </a:moveTo>
                  <a:cubicBezTo>
                    <a:pt x="437990" y="1009169"/>
                    <a:pt x="875981" y="834998"/>
                    <a:pt x="1206394" y="637775"/>
                  </a:cubicBezTo>
                  <a:cubicBezTo>
                    <a:pt x="1536807" y="440552"/>
                    <a:pt x="1759644" y="220276"/>
                    <a:pt x="1982481" y="0"/>
                  </a:cubicBezTo>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511763" y="4597615"/>
              <a:ext cx="1149674" cy="307777"/>
            </a:xfrm>
            <a:prstGeom prst="rect">
              <a:avLst/>
            </a:prstGeom>
            <a:noFill/>
          </p:spPr>
          <p:txBody>
            <a:bodyPr wrap="none" rtlCol="0">
              <a:spAutoFit/>
            </a:bodyPr>
            <a:lstStyle/>
            <a:p>
              <a:r>
                <a:rPr lang="en-US" sz="1400" dirty="0">
                  <a:solidFill>
                    <a:schemeClr val="tx2"/>
                  </a:solidFill>
                </a:rPr>
                <a:t>linearithmic</a:t>
              </a:r>
            </a:p>
          </p:txBody>
        </p:sp>
      </p:grpSp>
    </p:spTree>
    <p:extLst>
      <p:ext uri="{BB962C8B-B14F-4D97-AF65-F5344CB8AC3E}">
        <p14:creationId xmlns:p14="http://schemas.microsoft.com/office/powerpoint/2010/main" val="408164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2785</TotalTime>
  <Words>3268</Words>
  <Application>Microsoft Macintosh PowerPoint</Application>
  <PresentationFormat>On-screen Show (4:3)</PresentationFormat>
  <Paragraphs>806</Paragraphs>
  <Slides>77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Calibri</vt:lpstr>
      <vt:lpstr>Cambria Math</vt:lpstr>
      <vt:lpstr>Century Gothic</vt:lpstr>
      <vt:lpstr>Courier New</vt:lpstr>
      <vt:lpstr>Palatino Linotype</vt:lpstr>
      <vt:lpstr>Wingdings</vt:lpstr>
      <vt:lpstr>Arial</vt:lpstr>
      <vt:lpstr>Executive</vt:lpstr>
      <vt:lpstr>Data Structures &amp; Algorithm Analysis</vt:lpstr>
      <vt:lpstr>Algorithmic thinking</vt:lpstr>
      <vt:lpstr>What is the solution?</vt:lpstr>
      <vt:lpstr>Goals</vt:lpstr>
      <vt:lpstr>Group problems</vt:lpstr>
      <vt:lpstr>Group problems</vt:lpstr>
      <vt:lpstr>Math Review</vt:lpstr>
      <vt:lpstr>Importance of mathematical functions</vt:lpstr>
      <vt:lpstr>Functions of interest</vt:lpstr>
      <vt:lpstr>Linear, Quadratic functions</vt:lpstr>
      <vt:lpstr>Exponential functions</vt:lpstr>
      <vt:lpstr>Constant functions</vt:lpstr>
      <vt:lpstr>Log functions</vt:lpstr>
      <vt:lpstr>Linearithmic functions</vt:lpstr>
      <vt:lpstr>Summations and their role in analysis</vt:lpstr>
      <vt:lpstr>Summations</vt:lpstr>
      <vt:lpstr>Try it!</vt:lpstr>
      <vt:lpstr>Summation rules</vt:lpstr>
      <vt:lpstr>Summation  identities</vt:lpstr>
      <vt:lpstr>Other Math notations</vt:lpstr>
      <vt:lpstr>Computer Models</vt:lpstr>
      <vt:lpstr>Historical computer models</vt:lpstr>
      <vt:lpstr>Neumann model</vt:lpstr>
      <vt:lpstr>Algorithmic model</vt:lpstr>
      <vt:lpstr>Runtime Functions</vt:lpstr>
      <vt:lpstr>Measuring work done</vt:lpstr>
      <vt:lpstr>Measuring work done</vt:lpstr>
      <vt:lpstr>Graphing the work done</vt:lpstr>
      <vt:lpstr>Graphing the work done</vt:lpstr>
      <vt:lpstr>Some thoughts</vt:lpstr>
      <vt:lpstr>The size of inputs</vt:lpstr>
      <vt:lpstr>Calculating runtime functions</vt:lpstr>
      <vt:lpstr>Calculating runtime functions</vt:lpstr>
      <vt:lpstr>Linear search on an array of size n</vt:lpstr>
      <vt:lpstr>Using summations</vt:lpstr>
      <vt:lpstr>Using summations</vt:lpstr>
      <vt:lpstr>Using summations</vt:lpstr>
      <vt:lpstr>A more challenging example</vt:lpstr>
      <vt:lpstr>Simplifying our analysis</vt:lpstr>
      <vt:lpstr>Simplifying our analysis</vt:lpstr>
      <vt:lpstr>Using summations</vt:lpstr>
      <vt:lpstr>Orders of growth</vt:lpstr>
      <vt:lpstr>Orders of growth</vt:lpstr>
      <vt:lpstr>Orders of growth</vt:lpstr>
      <vt:lpstr>Orders of growth </vt:lpstr>
      <vt:lpstr>Orders of growth  </vt:lpstr>
      <vt:lpstr>Orders of growth  </vt:lpstr>
      <vt:lpstr>Orders of growth  </vt:lpstr>
      <vt:lpstr>Some observations</vt:lpstr>
      <vt:lpstr>Cut-off for efficiency</vt:lpstr>
      <vt:lpstr>Big-oh notation</vt:lpstr>
      <vt:lpstr>Tilde notation</vt:lpstr>
      <vt:lpstr>Tilde notation</vt:lpstr>
      <vt:lpstr>Ignore leading constants</vt:lpstr>
      <vt:lpstr>Ignore leading constants</vt:lpstr>
      <vt:lpstr>Ignore leading constants</vt:lpstr>
      <vt:lpstr>Ignoring the base of logs</vt:lpstr>
      <vt:lpstr>Big-oh notation</vt:lpstr>
      <vt:lpstr>Big-oh</vt:lpstr>
      <vt:lpstr>Big-oh</vt:lpstr>
      <vt:lpstr>How do we use big-oh</vt:lpstr>
      <vt:lpstr>What does that mean?</vt:lpstr>
      <vt:lpstr>Relative speed</vt:lpstr>
      <vt:lpstr>Try it</vt:lpstr>
      <vt:lpstr>        Tight bounds</vt:lpstr>
      <vt:lpstr>        Tight bounds</vt:lpstr>
      <vt:lpstr>Big-omega</vt:lpstr>
      <vt:lpstr>Big-omega</vt:lpstr>
      <vt:lpstr>Big-theta</vt:lpstr>
      <vt:lpstr>Imprecise shorthand</vt:lpstr>
      <vt:lpstr>Practice</vt:lpstr>
      <vt:lpstr>Other notations</vt:lpstr>
      <vt:lpstr>Counting loops</vt:lpstr>
      <vt:lpstr>Counting loops</vt:lpstr>
      <vt:lpstr>Counting loops</vt:lpstr>
      <vt:lpstr>Last thoughts</vt:lpstr>
      <vt:lpstr>Data Structures &amp; Algorithm Analysis</vt:lpstr>
    </vt:vector>
  </TitlesOfParts>
  <Company>Green River Community College</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&amp; Algorithm Analysis</dc:title>
  <dc:creator>Josh Archer</dc:creator>
  <cp:lastModifiedBy>Josh Archer</cp:lastModifiedBy>
  <cp:revision>129</cp:revision>
  <dcterms:created xsi:type="dcterms:W3CDTF">2016-10-28T19:09:32Z</dcterms:created>
  <dcterms:modified xsi:type="dcterms:W3CDTF">2016-12-02T18:58:26Z</dcterms:modified>
</cp:coreProperties>
</file>